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4" r:id="rId13"/>
    <p:sldId id="269" r:id="rId14"/>
    <p:sldId id="268" r:id="rId15"/>
    <p:sldId id="270" r:id="rId16"/>
    <p:sldId id="271" r:id="rId17"/>
    <p:sldId id="272" r:id="rId18"/>
    <p:sldId id="274" r:id="rId19"/>
    <p:sldId id="273" r:id="rId2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3FE4AC9-D4D9-43C1-9895-08B2414BED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3504F77-5088-42C1-BE14-EDBBB9BB0E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49C4D9D-3742-470D-8D13-931D9C0E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FB1F4-2D9E-41CD-A960-55EA53754982}" type="datetimeFigureOut">
              <a:rPr lang="zh-CN" altLang="en-US" smtClean="0"/>
              <a:t>2019/5/5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171D227-9E30-43E0-9582-A926B38F8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610BEF8-60F9-4725-AA73-AC08278B7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38C6-A84F-4735-9B59-D6C5457A06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7025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730126E-3E14-4CB7-B7AA-30DFCAE8F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B9B17E2-E8B3-400D-9DCE-988D6F9E53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3B84A50-3BC2-4952-9B03-82B6724A7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FB1F4-2D9E-41CD-A960-55EA53754982}" type="datetimeFigureOut">
              <a:rPr lang="zh-CN" altLang="en-US" smtClean="0"/>
              <a:t>2019/5/5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2581547-9402-4D25-B685-DFF571137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044B8A0-4595-4053-A018-E1F81E4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38C6-A84F-4735-9B59-D6C5457A06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5295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500E2675-E6EE-4307-BFA8-9952DD46C6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01687F7-5B5B-465C-A951-957E295037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A309DA4-63A9-429C-AF9D-C4CE49B21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FB1F4-2D9E-41CD-A960-55EA53754982}" type="datetimeFigureOut">
              <a:rPr lang="zh-CN" altLang="en-US" smtClean="0"/>
              <a:t>2019/5/5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FBE59FA-7B0C-420C-9332-52E354258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77DB17C-AB2B-46E0-8EC5-EC09971A0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38C6-A84F-4735-9B59-D6C5457A06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484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4BB988B-781A-491A-90D1-E7AFB785B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3542BBC-9927-4AEA-BEBB-7637858CE8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838A4B4-4631-4CDC-A412-675758E82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FB1F4-2D9E-41CD-A960-55EA53754982}" type="datetimeFigureOut">
              <a:rPr lang="zh-CN" altLang="en-US" smtClean="0"/>
              <a:t>2019/5/5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C947206-22F5-4B01-ADFB-56F3821E7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AFD123C-C79A-412E-B66C-EA04B0018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38C6-A84F-4735-9B59-D6C5457A06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0397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0CF572A-50CB-46BC-AC7D-161CA0E6E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C131AB7-B43C-4EF3-BD53-BBE933F5B4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40B515D-0ACD-43FD-BA1E-F55100B97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FB1F4-2D9E-41CD-A960-55EA53754982}" type="datetimeFigureOut">
              <a:rPr lang="zh-CN" altLang="en-US" smtClean="0"/>
              <a:t>2019/5/5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81E6932-0E32-4536-B4D6-2751F53FA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F5C38D0-C707-4AE7-8D64-AC9A93848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38C6-A84F-4735-9B59-D6C5457A06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7646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93A1D92-004B-408E-A369-FE608F55E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8AD3AE5-88DA-4310-AA9A-994E63328E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69ADE6B-A98C-411F-913C-E632FC36B7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9ADE9F2-87F6-4A25-AF5B-F970E6F10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FB1F4-2D9E-41CD-A960-55EA53754982}" type="datetimeFigureOut">
              <a:rPr lang="zh-CN" altLang="en-US" smtClean="0"/>
              <a:t>2019/5/5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139937C-7739-464F-BC74-F722E0D57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E86102E-49BB-4F70-9E57-656A85611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38C6-A84F-4735-9B59-D6C5457A06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446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F2C4A3-146E-4707-AC9D-7B519AC80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8E4378D-67A2-494C-A3D7-8E6A9C6527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4A2C740-FAE4-46E8-B2D4-400F22E5EE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8DDE8807-79BE-44EC-9F8F-5776C27ED5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C9E46492-BCBF-4EE2-9A40-EC3AC6E5E8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F63069A-7880-49B6-9A60-D057F199F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FB1F4-2D9E-41CD-A960-55EA53754982}" type="datetimeFigureOut">
              <a:rPr lang="zh-CN" altLang="en-US" smtClean="0"/>
              <a:t>2019/5/5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9A377B5A-FA3B-4A63-AD80-BC68918BE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EA51DCF3-F6A3-43C0-9EC1-1C03BF720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38C6-A84F-4735-9B59-D6C5457A06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7412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A259620-FBF1-4F71-AAAD-35FAF2D01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DB57ED8-1A42-41A1-9AFD-5B084606C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FB1F4-2D9E-41CD-A960-55EA53754982}" type="datetimeFigureOut">
              <a:rPr lang="zh-CN" altLang="en-US" smtClean="0"/>
              <a:t>2019/5/5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26DD59A-051C-405F-BA16-18EEF48F5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7492E1A-CA7E-4331-B6C2-161CAB568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38C6-A84F-4735-9B59-D6C5457A06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0737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D107DF8A-4A70-4B1B-9443-A6EA85E83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FB1F4-2D9E-41CD-A960-55EA53754982}" type="datetimeFigureOut">
              <a:rPr lang="zh-CN" altLang="en-US" smtClean="0"/>
              <a:t>2019/5/5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F57F1145-D851-4C1E-AD77-C611423AC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0D483E5-1F3B-4AFB-88D9-666D25B27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38C6-A84F-4735-9B59-D6C5457A06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203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D0139EE-7155-4C71-BB79-48CCCD3BC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CF457A4-C1BA-4D50-A1CC-2B0755B42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93C61F1-8D1B-412E-9B8C-62319E7987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A7E9FC0-DB6C-4152-9C6D-5CE6A9AA3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FB1F4-2D9E-41CD-A960-55EA53754982}" type="datetimeFigureOut">
              <a:rPr lang="zh-CN" altLang="en-US" smtClean="0"/>
              <a:t>2019/5/5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12B2003-18AA-4F41-94F7-46CFBF06B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2D185D5-62EA-4D7D-A624-BFE4224E7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38C6-A84F-4735-9B59-D6C5457A06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3997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A8280FB-97ED-48B8-A8C1-9838F5AA1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75796E0-19D9-4818-832F-3E1A0BAEFC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07ECC19-0201-4533-B85F-B0E1C7A414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08B9736-B0E1-47C1-8E03-7D21D1054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FB1F4-2D9E-41CD-A960-55EA53754982}" type="datetimeFigureOut">
              <a:rPr lang="zh-CN" altLang="en-US" smtClean="0"/>
              <a:t>2019/5/5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C80A17A-74E0-4076-9A6E-8FDCC2BA4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585F437-29AC-4CA1-8707-D4A4E4393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38C6-A84F-4735-9B59-D6C5457A06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50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E58DF5B2-6567-458F-A6DA-B7B585E88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29821D4-2113-4761-9BF3-2DA0189B5B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9ED5B3E-AEE9-4E92-8F7B-E1BF8E879B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FB1F4-2D9E-41CD-A960-55EA53754982}" type="datetimeFigureOut">
              <a:rPr lang="zh-CN" altLang="en-US" smtClean="0"/>
              <a:t>2019/5/5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F2A8473-C9D0-4E4D-9E02-8007DE333A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B547BBE-EDEC-4752-A5F2-F48BCBA24C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538C6-A84F-4735-9B59-D6C5457A06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4472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B166BBE-6F59-4AD8-B1CF-AEFE9B9FE1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组合 计数，容斥，概率期望与博弈论</a:t>
            </a:r>
          </a:p>
        </p:txBody>
      </p:sp>
    </p:spTree>
    <p:extLst>
      <p:ext uri="{BB962C8B-B14F-4D97-AF65-F5344CB8AC3E}">
        <p14:creationId xmlns:p14="http://schemas.microsoft.com/office/powerpoint/2010/main" val="215519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C79B90-6027-4CD6-A733-EE5CC8138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多重集的组合数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B02CA1C-B6ED-481D-BD3D-9477CDB2F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在 </a:t>
            </a:r>
            <a:r>
              <a:rPr lang="en-US" altLang="zh-CN" dirty="0"/>
              <a:t>S </a:t>
            </a:r>
            <a:r>
              <a:rPr lang="zh-CN" altLang="en-US" dirty="0"/>
              <a:t>中任选 </a:t>
            </a:r>
            <a:r>
              <a:rPr lang="en-US" altLang="zh-CN" dirty="0"/>
              <a:t>r </a:t>
            </a:r>
            <a:r>
              <a:rPr lang="zh-CN" altLang="en-US" dirty="0"/>
              <a:t>个元素的组合称为</a:t>
            </a:r>
            <a:r>
              <a:rPr lang="en-US" altLang="zh-CN" dirty="0"/>
              <a:t>S</a:t>
            </a:r>
            <a:r>
              <a:rPr lang="zh-CN" altLang="en-US" dirty="0"/>
              <a:t>的</a:t>
            </a:r>
            <a:r>
              <a:rPr lang="en-US" altLang="zh-CN" dirty="0"/>
              <a:t>r</a:t>
            </a:r>
            <a:r>
              <a:rPr lang="zh-CN" altLang="en-US" dirty="0"/>
              <a:t>组合，当</a:t>
            </a:r>
            <a:r>
              <a:rPr lang="en-US" altLang="zh-CN" dirty="0"/>
              <a:t>r&lt;=</a:t>
            </a:r>
            <a:r>
              <a:rPr lang="zh-CN" altLang="en-US" dirty="0"/>
              <a:t>任意</a:t>
            </a:r>
            <a:r>
              <a:rPr lang="en-US" altLang="zh-CN" dirty="0" err="1"/>
              <a:t>ni</a:t>
            </a:r>
            <a:r>
              <a:rPr lang="zh-CN" altLang="en-US" dirty="0"/>
              <a:t>时，有公式 </a:t>
            </a:r>
            <a:r>
              <a:rPr lang="en-US" altLang="zh-CN" dirty="0"/>
              <a:t>C(n; n1*a1, n2*a2, ..., </a:t>
            </a:r>
            <a:r>
              <a:rPr lang="en-US" altLang="zh-CN" dirty="0" err="1"/>
              <a:t>nk</a:t>
            </a:r>
            <a:r>
              <a:rPr lang="en-US" altLang="zh-CN" dirty="0"/>
              <a:t>*</a:t>
            </a:r>
            <a:r>
              <a:rPr lang="en-US" altLang="zh-CN" dirty="0" err="1"/>
              <a:t>ak</a:t>
            </a:r>
            <a:r>
              <a:rPr lang="en-US" altLang="zh-CN" dirty="0"/>
              <a:t>) = C(k+r-1, r),</a:t>
            </a:r>
          </a:p>
          <a:p>
            <a:r>
              <a:rPr lang="zh-CN" altLang="en-US" dirty="0"/>
              <a:t>多重集合的组合只与</a:t>
            </a:r>
            <a:r>
              <a:rPr lang="zh-CN" altLang="en-US" b="1" dirty="0"/>
              <a:t>类别数</a:t>
            </a:r>
            <a:r>
              <a:rPr lang="en-US" altLang="zh-CN" b="1" dirty="0"/>
              <a:t>k</a:t>
            </a:r>
            <a:r>
              <a:rPr lang="zh-CN" altLang="en-US" dirty="0"/>
              <a:t> 和</a:t>
            </a:r>
            <a:r>
              <a:rPr lang="zh-CN" altLang="en-US" b="1" dirty="0"/>
              <a:t>选取的元素</a:t>
            </a:r>
            <a:r>
              <a:rPr lang="en-US" altLang="zh-CN" b="1" dirty="0"/>
              <a:t>r</a:t>
            </a:r>
            <a:r>
              <a:rPr lang="zh-CN" altLang="en-US" dirty="0"/>
              <a:t> 有关，与总数无关</a:t>
            </a:r>
          </a:p>
        </p:txBody>
      </p:sp>
    </p:spTree>
    <p:extLst>
      <p:ext uri="{BB962C8B-B14F-4D97-AF65-F5344CB8AC3E}">
        <p14:creationId xmlns:p14="http://schemas.microsoft.com/office/powerpoint/2010/main" val="17779362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07AD690-3403-4C64-BDC6-37558924B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线性方程 </a:t>
            </a:r>
            <a:r>
              <a:rPr lang="en-US" altLang="zh-CN" dirty="0"/>
              <a:t>x1 + x2 + ... + </a:t>
            </a:r>
            <a:r>
              <a:rPr lang="en-US" altLang="zh-CN" dirty="0" err="1"/>
              <a:t>xk</a:t>
            </a:r>
            <a:r>
              <a:rPr lang="en-US" altLang="zh-CN" dirty="0"/>
              <a:t> = r </a:t>
            </a:r>
            <a:r>
              <a:rPr lang="zh-CN" altLang="en-US" dirty="0"/>
              <a:t>一共有多少组非负整数解？</a:t>
            </a:r>
            <a:endParaRPr lang="en-US" altLang="zh-CN" dirty="0"/>
          </a:p>
          <a:p>
            <a:r>
              <a:rPr lang="zh-CN" altLang="en-US" dirty="0"/>
              <a:t>将</a:t>
            </a:r>
            <a:r>
              <a:rPr lang="en-US" altLang="zh-CN" dirty="0"/>
              <a:t>r</a:t>
            </a:r>
            <a:r>
              <a:rPr lang="zh-CN" altLang="en-US" dirty="0"/>
              <a:t>个相同的小球放入</a:t>
            </a:r>
            <a:r>
              <a:rPr lang="en-US" altLang="zh-CN" dirty="0"/>
              <a:t>n</a:t>
            </a:r>
            <a:r>
              <a:rPr lang="zh-CN" altLang="en-US" dirty="0"/>
              <a:t>个不同的盒子，总共有多少种方案？</a:t>
            </a:r>
          </a:p>
        </p:txBody>
      </p:sp>
    </p:spTree>
    <p:extLst>
      <p:ext uri="{BB962C8B-B14F-4D97-AF65-F5344CB8AC3E}">
        <p14:creationId xmlns:p14="http://schemas.microsoft.com/office/powerpoint/2010/main" val="2609165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89BC100-C23A-4B9F-883C-C13794083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容斥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42156C5-18E9-4E0F-A37E-26E82493F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如果被计数的事物有</a:t>
            </a:r>
            <a:r>
              <a:rPr lang="en-US" altLang="zh-CN" dirty="0"/>
              <a:t>A</a:t>
            </a:r>
            <a:r>
              <a:rPr lang="zh-CN" altLang="en-US" dirty="0"/>
              <a:t>、</a:t>
            </a:r>
            <a:r>
              <a:rPr lang="en-US" altLang="zh-CN" dirty="0"/>
              <a:t>B</a:t>
            </a:r>
            <a:r>
              <a:rPr lang="zh-CN" altLang="en-US" dirty="0"/>
              <a:t>、</a:t>
            </a:r>
            <a:r>
              <a:rPr lang="en-US" altLang="zh-CN" dirty="0"/>
              <a:t>C</a:t>
            </a:r>
            <a:r>
              <a:rPr lang="zh-CN" altLang="en-US" dirty="0"/>
              <a:t>三类，那么，</a:t>
            </a:r>
            <a:r>
              <a:rPr lang="en-US" altLang="zh-CN" dirty="0"/>
              <a:t>A</a:t>
            </a:r>
            <a:r>
              <a:rPr lang="zh-CN" altLang="en-US" dirty="0"/>
              <a:t>类和</a:t>
            </a:r>
            <a:r>
              <a:rPr lang="en-US" altLang="zh-CN" dirty="0"/>
              <a:t>B</a:t>
            </a:r>
            <a:r>
              <a:rPr lang="zh-CN" altLang="en-US" dirty="0"/>
              <a:t>类和</a:t>
            </a:r>
            <a:r>
              <a:rPr lang="en-US" altLang="zh-CN" dirty="0"/>
              <a:t>C</a:t>
            </a:r>
            <a:r>
              <a:rPr lang="zh-CN" altLang="en-US" dirty="0"/>
              <a:t>类元素个数总和</a:t>
            </a:r>
            <a:r>
              <a:rPr lang="en-US" altLang="zh-CN" dirty="0"/>
              <a:t>= A</a:t>
            </a:r>
            <a:r>
              <a:rPr lang="zh-CN" altLang="en-US" dirty="0"/>
              <a:t>类元素个数</a:t>
            </a:r>
            <a:r>
              <a:rPr lang="en-US" altLang="zh-CN" dirty="0"/>
              <a:t>+ B</a:t>
            </a:r>
            <a:r>
              <a:rPr lang="zh-CN" altLang="en-US" dirty="0"/>
              <a:t>类元素个数</a:t>
            </a:r>
            <a:r>
              <a:rPr lang="en-US" altLang="zh-CN" dirty="0"/>
              <a:t>+C</a:t>
            </a:r>
            <a:r>
              <a:rPr lang="zh-CN" altLang="en-US" dirty="0"/>
              <a:t>类元素个数</a:t>
            </a:r>
            <a:r>
              <a:rPr lang="en-US" altLang="zh-CN" dirty="0"/>
              <a:t>—</a:t>
            </a:r>
            <a:r>
              <a:rPr lang="zh-CN" altLang="en-US" dirty="0"/>
              <a:t>既是</a:t>
            </a:r>
            <a:r>
              <a:rPr lang="en-US" altLang="zh-CN" dirty="0"/>
              <a:t>A</a:t>
            </a:r>
            <a:r>
              <a:rPr lang="zh-CN" altLang="en-US" dirty="0"/>
              <a:t>类又是</a:t>
            </a:r>
            <a:r>
              <a:rPr lang="en-US" altLang="zh-CN" dirty="0"/>
              <a:t>B</a:t>
            </a:r>
            <a:r>
              <a:rPr lang="zh-CN" altLang="en-US" dirty="0"/>
              <a:t>类的元素个数</a:t>
            </a:r>
            <a:r>
              <a:rPr lang="en-US" altLang="zh-CN" dirty="0"/>
              <a:t>—</a:t>
            </a:r>
            <a:r>
              <a:rPr lang="zh-CN" altLang="en-US" dirty="0"/>
              <a:t>既是</a:t>
            </a:r>
            <a:r>
              <a:rPr lang="en-US" altLang="zh-CN" dirty="0"/>
              <a:t>A</a:t>
            </a:r>
            <a:r>
              <a:rPr lang="zh-CN" altLang="en-US" dirty="0"/>
              <a:t>类又是</a:t>
            </a:r>
            <a:r>
              <a:rPr lang="en-US" altLang="zh-CN" dirty="0"/>
              <a:t>C</a:t>
            </a:r>
            <a:r>
              <a:rPr lang="zh-CN" altLang="en-US" dirty="0"/>
              <a:t>类的元素个数</a:t>
            </a:r>
            <a:r>
              <a:rPr lang="en-US" altLang="zh-CN" dirty="0"/>
              <a:t>—</a:t>
            </a:r>
            <a:r>
              <a:rPr lang="zh-CN" altLang="en-US" dirty="0"/>
              <a:t>既是</a:t>
            </a:r>
            <a:r>
              <a:rPr lang="en-US" altLang="zh-CN" dirty="0"/>
              <a:t>B</a:t>
            </a:r>
            <a:r>
              <a:rPr lang="zh-CN" altLang="en-US" dirty="0"/>
              <a:t>类又是</a:t>
            </a:r>
            <a:r>
              <a:rPr lang="en-US" altLang="zh-CN" dirty="0"/>
              <a:t>C</a:t>
            </a:r>
            <a:r>
              <a:rPr lang="zh-CN" altLang="en-US" dirty="0"/>
              <a:t>类的元素个数</a:t>
            </a:r>
            <a:r>
              <a:rPr lang="en-US" altLang="zh-CN" dirty="0"/>
              <a:t>+</a:t>
            </a:r>
            <a:r>
              <a:rPr lang="zh-CN" altLang="en-US" dirty="0"/>
              <a:t>既是</a:t>
            </a:r>
            <a:r>
              <a:rPr lang="en-US" altLang="zh-CN" dirty="0"/>
              <a:t>A</a:t>
            </a:r>
            <a:r>
              <a:rPr lang="zh-CN" altLang="en-US" dirty="0"/>
              <a:t>类又是</a:t>
            </a:r>
            <a:r>
              <a:rPr lang="en-US" altLang="zh-CN" dirty="0"/>
              <a:t>B</a:t>
            </a:r>
            <a:r>
              <a:rPr lang="zh-CN" altLang="en-US" dirty="0"/>
              <a:t>类而且是</a:t>
            </a:r>
            <a:r>
              <a:rPr lang="en-US" altLang="zh-CN" dirty="0"/>
              <a:t>C</a:t>
            </a:r>
            <a:r>
              <a:rPr lang="zh-CN" altLang="en-US" dirty="0"/>
              <a:t>类的元素个数。（</a:t>
            </a:r>
            <a:r>
              <a:rPr lang="en-US" altLang="zh-CN" dirty="0"/>
              <a:t>A∪B∪C = A+B+C - A∩B - B∩C - C∩A + A∩B∩C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567897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4BBA3C0-3312-4555-B73D-D1F48E31A3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5861"/>
            <a:ext cx="10515600" cy="5501102"/>
          </a:xfrm>
        </p:spPr>
        <p:txBody>
          <a:bodyPr>
            <a:normAutofit fontScale="70000" lnSpcReduction="20000"/>
          </a:bodyPr>
          <a:lstStyle/>
          <a:p>
            <a:r>
              <a:rPr lang="zh-CN" altLang="en-US" dirty="0"/>
              <a:t>在多重集中取出</a:t>
            </a:r>
            <a:r>
              <a:rPr lang="en-US" altLang="zh-CN" dirty="0"/>
              <a:t>r</a:t>
            </a:r>
            <a:r>
              <a:rPr lang="zh-CN" altLang="en-US" dirty="0"/>
              <a:t>个元素形成多重集产生不同多重集的数量</a:t>
            </a:r>
            <a:endParaRPr lang="en-US" altLang="zh-CN" dirty="0"/>
          </a:p>
          <a:p>
            <a:r>
              <a:rPr lang="en-US" altLang="zh-CN" dirty="0"/>
              <a:t>Input</a:t>
            </a:r>
          </a:p>
          <a:p>
            <a:r>
              <a:rPr lang="en-US" altLang="zh-CN" dirty="0"/>
              <a:t>2 3</a:t>
            </a:r>
          </a:p>
          <a:p>
            <a:r>
              <a:rPr lang="en-US" altLang="zh-CN" dirty="0"/>
              <a:t>1 3</a:t>
            </a:r>
          </a:p>
          <a:p>
            <a:r>
              <a:rPr lang="en-US" altLang="zh-CN" dirty="0"/>
              <a:t>Output</a:t>
            </a:r>
          </a:p>
          <a:p>
            <a:r>
              <a:rPr lang="en-US" altLang="zh-CN" dirty="0"/>
              <a:t>2</a:t>
            </a:r>
          </a:p>
          <a:p>
            <a:r>
              <a:rPr lang="en-US" altLang="zh-CN" dirty="0"/>
              <a:t>Input</a:t>
            </a:r>
          </a:p>
          <a:p>
            <a:r>
              <a:rPr lang="en-US" altLang="zh-CN" dirty="0"/>
              <a:t>2 4</a:t>
            </a:r>
          </a:p>
          <a:p>
            <a:r>
              <a:rPr lang="en-US" altLang="zh-CN" dirty="0"/>
              <a:t>2 2</a:t>
            </a:r>
          </a:p>
          <a:p>
            <a:r>
              <a:rPr lang="en-US" altLang="zh-CN" dirty="0"/>
              <a:t>Output</a:t>
            </a:r>
          </a:p>
          <a:p>
            <a:r>
              <a:rPr lang="en-US" altLang="zh-CN" dirty="0"/>
              <a:t>1</a:t>
            </a:r>
          </a:p>
          <a:p>
            <a:r>
              <a:rPr lang="en-US" altLang="zh-CN" dirty="0"/>
              <a:t>Input</a:t>
            </a:r>
          </a:p>
          <a:p>
            <a:r>
              <a:rPr lang="en-US" altLang="zh-CN" dirty="0"/>
              <a:t>3 5</a:t>
            </a:r>
          </a:p>
          <a:p>
            <a:r>
              <a:rPr lang="en-US" altLang="zh-CN" dirty="0"/>
              <a:t>1 3 2</a:t>
            </a:r>
          </a:p>
          <a:p>
            <a:r>
              <a:rPr lang="en-US" altLang="zh-CN" dirty="0"/>
              <a:t>Output</a:t>
            </a:r>
          </a:p>
          <a:p>
            <a:r>
              <a:rPr lang="en-US" altLang="zh-CN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6755809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0CF48B0-69C1-4B8E-8253-260AC5F40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3826"/>
            <a:ext cx="10515600" cy="571313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altLang="zh-CN" dirty="0"/>
              <a:t>for (int </a:t>
            </a:r>
            <a:r>
              <a:rPr lang="en-US" altLang="zh-CN" dirty="0" err="1"/>
              <a:t>i</a:t>
            </a:r>
            <a:r>
              <a:rPr lang="en-US" altLang="zh-CN" dirty="0"/>
              <a:t> = 1; </a:t>
            </a:r>
            <a:r>
              <a:rPr lang="en-US" altLang="zh-CN" dirty="0" err="1"/>
              <a:t>i</a:t>
            </a:r>
            <a:r>
              <a:rPr lang="en-US" altLang="zh-CN" dirty="0"/>
              <a:t> &lt;= 20; </a:t>
            </a:r>
            <a:r>
              <a:rPr lang="en-US" altLang="zh-CN" dirty="0" err="1"/>
              <a:t>i</a:t>
            </a:r>
            <a:r>
              <a:rPr lang="en-US" altLang="zh-CN" dirty="0"/>
              <a:t>++) inv[</a:t>
            </a:r>
            <a:r>
              <a:rPr lang="en-US" altLang="zh-CN" dirty="0" err="1"/>
              <a:t>i</a:t>
            </a:r>
            <a:r>
              <a:rPr lang="en-US" altLang="zh-CN" dirty="0"/>
              <a:t>] = </a:t>
            </a:r>
            <a:r>
              <a:rPr lang="en-US" altLang="zh-CN" dirty="0" err="1"/>
              <a:t>ksm</a:t>
            </a:r>
            <a:r>
              <a:rPr lang="en-US" altLang="zh-CN" dirty="0"/>
              <a:t>(</a:t>
            </a:r>
            <a:r>
              <a:rPr lang="en-US" altLang="zh-CN" dirty="0" err="1"/>
              <a:t>i</a:t>
            </a:r>
            <a:r>
              <a:rPr lang="en-US" altLang="zh-CN" dirty="0"/>
              <a:t>, P - 2);</a:t>
            </a:r>
          </a:p>
          <a:p>
            <a:pPr marL="0" indent="0">
              <a:buNone/>
            </a:pPr>
            <a:r>
              <a:rPr lang="en-US" altLang="zh-CN" dirty="0"/>
              <a:t>	int n;</a:t>
            </a:r>
          </a:p>
          <a:p>
            <a:pPr marL="0" indent="0">
              <a:buNone/>
            </a:pPr>
            <a:r>
              <a:rPr lang="en-US" altLang="zh-CN" dirty="0"/>
              <a:t>	</a:t>
            </a:r>
            <a:r>
              <a:rPr lang="en-US" altLang="zh-CN" dirty="0" err="1"/>
              <a:t>ll</a:t>
            </a:r>
            <a:r>
              <a:rPr lang="en-US" altLang="zh-CN" dirty="0"/>
              <a:t> m;</a:t>
            </a:r>
          </a:p>
          <a:p>
            <a:pPr marL="0" indent="0">
              <a:buNone/>
            </a:pPr>
            <a:r>
              <a:rPr lang="en-US" altLang="zh-CN" dirty="0"/>
              <a:t>	</a:t>
            </a:r>
            <a:r>
              <a:rPr lang="en-US" altLang="zh-CN" dirty="0" err="1"/>
              <a:t>cin</a:t>
            </a:r>
            <a:r>
              <a:rPr lang="en-US" altLang="zh-CN" dirty="0"/>
              <a:t> &gt;&gt; n &gt;&gt; m;</a:t>
            </a:r>
          </a:p>
          <a:p>
            <a:pPr marL="0" indent="0">
              <a:buNone/>
            </a:pPr>
            <a:r>
              <a:rPr lang="en-US" altLang="zh-CN" dirty="0"/>
              <a:t>	for (int </a:t>
            </a:r>
            <a:r>
              <a:rPr lang="en-US" altLang="zh-CN" dirty="0" err="1"/>
              <a:t>i</a:t>
            </a:r>
            <a:r>
              <a:rPr lang="en-US" altLang="zh-CN" dirty="0"/>
              <a:t> = 1; </a:t>
            </a:r>
            <a:r>
              <a:rPr lang="en-US" altLang="zh-CN" dirty="0" err="1"/>
              <a:t>i</a:t>
            </a:r>
            <a:r>
              <a:rPr lang="en-US" altLang="zh-CN" dirty="0"/>
              <a:t> &lt;= n; </a:t>
            </a:r>
            <a:r>
              <a:rPr lang="en-US" altLang="zh-CN" dirty="0" err="1"/>
              <a:t>i</a:t>
            </a:r>
            <a:r>
              <a:rPr lang="en-US" altLang="zh-CN" dirty="0"/>
              <a:t>++) </a:t>
            </a:r>
            <a:r>
              <a:rPr lang="en-US" altLang="zh-CN" dirty="0" err="1"/>
              <a:t>cin</a:t>
            </a:r>
            <a:r>
              <a:rPr lang="en-US" altLang="zh-CN" dirty="0"/>
              <a:t> &gt;&gt; a[</a:t>
            </a:r>
            <a:r>
              <a:rPr lang="en-US" altLang="zh-CN" dirty="0" err="1"/>
              <a:t>i</a:t>
            </a:r>
            <a:r>
              <a:rPr lang="en-US" altLang="zh-CN" dirty="0"/>
              <a:t>];</a:t>
            </a:r>
          </a:p>
          <a:p>
            <a:pPr marL="0" indent="0">
              <a:buNone/>
            </a:pPr>
            <a:r>
              <a:rPr lang="en-US" altLang="zh-CN" dirty="0"/>
              <a:t>	</a:t>
            </a:r>
            <a:r>
              <a:rPr lang="en-US" altLang="zh-CN" dirty="0" err="1"/>
              <a:t>ll</a:t>
            </a:r>
            <a:r>
              <a:rPr lang="en-US" altLang="zh-CN" dirty="0"/>
              <a:t> </a:t>
            </a:r>
            <a:r>
              <a:rPr lang="en-US" altLang="zh-CN" dirty="0" err="1"/>
              <a:t>ans</a:t>
            </a:r>
            <a:r>
              <a:rPr lang="en-US" altLang="zh-CN" dirty="0"/>
              <a:t> = C(n + m - 1, n - 1);</a:t>
            </a:r>
          </a:p>
          <a:p>
            <a:pPr marL="0" indent="0">
              <a:buNone/>
            </a:pPr>
            <a:r>
              <a:rPr lang="en-US" altLang="zh-CN" dirty="0"/>
              <a:t>	for (int x = 1; x &lt; (1 &lt;&lt; n); x++) {</a:t>
            </a:r>
          </a:p>
          <a:p>
            <a:pPr marL="0" indent="0">
              <a:buNone/>
            </a:pPr>
            <a:r>
              <a:rPr lang="en-US" altLang="zh-CN" dirty="0"/>
              <a:t>		</a:t>
            </a:r>
            <a:r>
              <a:rPr lang="en-US" altLang="zh-CN" dirty="0" err="1"/>
              <a:t>ll</a:t>
            </a:r>
            <a:r>
              <a:rPr lang="en-US" altLang="zh-CN" dirty="0"/>
              <a:t> t = n + m;</a:t>
            </a:r>
          </a:p>
          <a:p>
            <a:pPr marL="0" indent="0">
              <a:buNone/>
            </a:pPr>
            <a:r>
              <a:rPr lang="en-US" altLang="zh-CN" dirty="0"/>
              <a:t>		int p = 0;</a:t>
            </a:r>
          </a:p>
          <a:p>
            <a:pPr marL="0" indent="0">
              <a:buNone/>
            </a:pPr>
            <a:r>
              <a:rPr lang="en-US" altLang="zh-CN" dirty="0"/>
              <a:t>		for (int </a:t>
            </a:r>
            <a:r>
              <a:rPr lang="en-US" altLang="zh-CN" dirty="0" err="1"/>
              <a:t>i</a:t>
            </a:r>
            <a:r>
              <a:rPr lang="en-US" altLang="zh-CN" dirty="0"/>
              <a:t> = 0; </a:t>
            </a:r>
            <a:r>
              <a:rPr lang="en-US" altLang="zh-CN" dirty="0" err="1"/>
              <a:t>i</a:t>
            </a:r>
            <a:r>
              <a:rPr lang="en-US" altLang="zh-CN" dirty="0"/>
              <a:t> &lt; n; </a:t>
            </a:r>
            <a:r>
              <a:rPr lang="en-US" altLang="zh-CN" dirty="0" err="1"/>
              <a:t>i</a:t>
            </a:r>
            <a:r>
              <a:rPr lang="en-US" altLang="zh-CN" dirty="0"/>
              <a:t>++)</a:t>
            </a:r>
          </a:p>
          <a:p>
            <a:pPr marL="0" indent="0">
              <a:buNone/>
            </a:pPr>
            <a:r>
              <a:rPr lang="en-US" altLang="zh-CN" dirty="0"/>
              <a:t>			if (x &gt;&gt; </a:t>
            </a:r>
            <a:r>
              <a:rPr lang="en-US" altLang="zh-CN" dirty="0" err="1"/>
              <a:t>i</a:t>
            </a:r>
            <a:r>
              <a:rPr lang="en-US" altLang="zh-CN" dirty="0"/>
              <a:t> &amp; 1) {</a:t>
            </a:r>
          </a:p>
          <a:p>
            <a:pPr marL="0" indent="0">
              <a:buNone/>
            </a:pPr>
            <a:r>
              <a:rPr lang="en-US" altLang="zh-CN" dirty="0"/>
              <a:t>				++p;</a:t>
            </a:r>
          </a:p>
          <a:p>
            <a:pPr marL="0" indent="0">
              <a:buNone/>
            </a:pPr>
            <a:r>
              <a:rPr lang="en-US" altLang="zh-CN" dirty="0"/>
              <a:t>				t -= a[i+1];</a:t>
            </a:r>
          </a:p>
          <a:p>
            <a:pPr marL="0" indent="0">
              <a:buNone/>
            </a:pPr>
            <a:r>
              <a:rPr lang="en-US" altLang="zh-CN" dirty="0"/>
              <a:t>			}</a:t>
            </a:r>
          </a:p>
          <a:p>
            <a:pPr marL="0" indent="0">
              <a:buNone/>
            </a:pPr>
            <a:r>
              <a:rPr lang="en-US" altLang="zh-CN" dirty="0"/>
              <a:t>		t -= p + 1;</a:t>
            </a:r>
          </a:p>
          <a:p>
            <a:pPr marL="0" indent="0">
              <a:buNone/>
            </a:pPr>
            <a:r>
              <a:rPr lang="en-US" altLang="zh-CN" dirty="0"/>
              <a:t>		if (p &amp; 1) </a:t>
            </a:r>
            <a:r>
              <a:rPr lang="en-US" altLang="zh-CN" dirty="0" err="1"/>
              <a:t>ans</a:t>
            </a:r>
            <a:r>
              <a:rPr lang="en-US" altLang="zh-CN" dirty="0"/>
              <a:t> = (</a:t>
            </a:r>
            <a:r>
              <a:rPr lang="en-US" altLang="zh-CN" dirty="0" err="1"/>
              <a:t>ans</a:t>
            </a:r>
            <a:r>
              <a:rPr lang="en-US" altLang="zh-CN" dirty="0"/>
              <a:t> - C(t, n - 1)) % P;</a:t>
            </a:r>
          </a:p>
          <a:p>
            <a:pPr marL="0" indent="0">
              <a:buNone/>
            </a:pPr>
            <a:r>
              <a:rPr lang="en-US" altLang="zh-CN" dirty="0"/>
              <a:t>		else </a:t>
            </a:r>
            <a:r>
              <a:rPr lang="en-US" altLang="zh-CN" dirty="0" err="1"/>
              <a:t>ans</a:t>
            </a:r>
            <a:r>
              <a:rPr lang="en-US" altLang="zh-CN" dirty="0"/>
              <a:t> = (</a:t>
            </a:r>
            <a:r>
              <a:rPr lang="en-US" altLang="zh-CN" dirty="0" err="1"/>
              <a:t>ans</a:t>
            </a:r>
            <a:r>
              <a:rPr lang="en-US" altLang="zh-CN" dirty="0"/>
              <a:t> + C(t, n - 1)) % P;</a:t>
            </a:r>
          </a:p>
          <a:p>
            <a:pPr marL="0" indent="0">
              <a:buNone/>
            </a:pPr>
            <a:r>
              <a:rPr lang="en-US" altLang="zh-CN" dirty="0"/>
              <a:t>	}</a:t>
            </a:r>
          </a:p>
          <a:p>
            <a:pPr marL="0" indent="0">
              <a:buNone/>
            </a:pPr>
            <a:r>
              <a:rPr lang="en-US" altLang="zh-CN" dirty="0"/>
              <a:t>	</a:t>
            </a:r>
            <a:r>
              <a:rPr lang="en-US" altLang="zh-CN" dirty="0" err="1"/>
              <a:t>cout</a:t>
            </a:r>
            <a:r>
              <a:rPr lang="en-US" altLang="zh-CN" dirty="0"/>
              <a:t> &lt;&lt; (</a:t>
            </a:r>
            <a:r>
              <a:rPr lang="en-US" altLang="zh-CN" dirty="0" err="1"/>
              <a:t>ans</a:t>
            </a:r>
            <a:r>
              <a:rPr lang="en-US" altLang="zh-CN" dirty="0"/>
              <a:t> + P) % P &lt;&lt; </a:t>
            </a:r>
            <a:r>
              <a:rPr lang="en-US" altLang="zh-CN" dirty="0" err="1"/>
              <a:t>endl</a:t>
            </a:r>
            <a:r>
              <a:rPr lang="en-US" altLang="zh-CN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7105318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A37F168-7066-49AE-AD12-D3643B0B8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期望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9682A02-90BB-49DE-8930-665C01892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/>
              <a:t>【</a:t>
            </a:r>
            <a:r>
              <a:rPr lang="zh-CN" altLang="en-US" dirty="0"/>
              <a:t>题目描述</a:t>
            </a:r>
            <a:r>
              <a:rPr lang="en-US" altLang="zh-CN" dirty="0"/>
              <a:t>】</a:t>
            </a:r>
            <a:r>
              <a:rPr lang="zh-CN" altLang="en-US" dirty="0"/>
              <a:t>给定一个有向无环图，起点为</a:t>
            </a:r>
            <a:r>
              <a:rPr lang="en-US" altLang="zh-CN" dirty="0"/>
              <a:t>1</a:t>
            </a:r>
            <a:r>
              <a:rPr lang="zh-CN" altLang="en-US" dirty="0"/>
              <a:t>，终点为</a:t>
            </a:r>
            <a:r>
              <a:rPr lang="en-US" altLang="zh-CN" dirty="0"/>
              <a:t>N</a:t>
            </a:r>
            <a:r>
              <a:rPr lang="zh-CN" altLang="en-US" dirty="0"/>
              <a:t>，每条边都有一个长度，并且从起点出发能够到达所有的点，所有的点也都能够到达终点。绿豆蛙从起点出发，走向终点。到达一个顶点时，如果有</a:t>
            </a:r>
            <a:r>
              <a:rPr lang="en-US" altLang="zh-CN" dirty="0"/>
              <a:t>K</a:t>
            </a:r>
            <a:r>
              <a:rPr lang="zh-CN" altLang="en-US" dirty="0"/>
              <a:t>条离开该点的道路，绿豆蛙可以选择任意一条道路离开该点，并且走每条路的概率为</a:t>
            </a:r>
            <a:r>
              <a:rPr lang="en-US" altLang="zh-CN" dirty="0"/>
              <a:t>1/K </a:t>
            </a:r>
            <a:r>
              <a:rPr lang="zh-CN" altLang="en-US" dirty="0"/>
              <a:t>。现在绿豆蛙想知道，从起点走到终点的所经过的路径总长度的期望值是多少。</a:t>
            </a:r>
            <a:r>
              <a:rPr lang="en-US" altLang="zh-CN" dirty="0"/>
              <a:t>【</a:t>
            </a:r>
            <a:r>
              <a:rPr lang="zh-CN" altLang="en-US" dirty="0"/>
              <a:t>输入描述</a:t>
            </a:r>
            <a:r>
              <a:rPr lang="en-US" altLang="zh-CN" dirty="0"/>
              <a:t>】</a:t>
            </a:r>
          </a:p>
          <a:p>
            <a:r>
              <a:rPr lang="zh-CN" altLang="en-US" dirty="0"/>
              <a:t>第一行输入</a:t>
            </a:r>
            <a:r>
              <a:rPr lang="en-US" altLang="zh-CN" dirty="0"/>
              <a:t>2</a:t>
            </a:r>
            <a:r>
              <a:rPr lang="zh-CN" altLang="en-US" dirty="0"/>
              <a:t>个整数</a:t>
            </a:r>
            <a:r>
              <a:rPr lang="en-US" altLang="zh-CN" dirty="0"/>
              <a:t>N</a:t>
            </a:r>
            <a:r>
              <a:rPr lang="zh-CN" altLang="en-US" dirty="0"/>
              <a:t>、</a:t>
            </a:r>
            <a:r>
              <a:rPr lang="en-US" altLang="zh-CN" dirty="0"/>
              <a:t>M</a:t>
            </a:r>
            <a:r>
              <a:rPr lang="zh-CN" altLang="en-US" dirty="0"/>
              <a:t>，代表图中有</a:t>
            </a:r>
            <a:r>
              <a:rPr lang="en-US" altLang="zh-CN" dirty="0"/>
              <a:t>N</a:t>
            </a:r>
            <a:r>
              <a:rPr lang="zh-CN" altLang="en-US" dirty="0"/>
              <a:t>个点、</a:t>
            </a:r>
            <a:r>
              <a:rPr lang="en-US" altLang="zh-CN" dirty="0"/>
              <a:t>M</a:t>
            </a:r>
            <a:r>
              <a:rPr lang="zh-CN" altLang="en-US" dirty="0"/>
              <a:t>条边；</a:t>
            </a:r>
            <a:endParaRPr lang="en-US" altLang="zh-CN" dirty="0"/>
          </a:p>
          <a:p>
            <a:r>
              <a:rPr lang="zh-CN" altLang="en-US" dirty="0"/>
              <a:t>第二行到第</a:t>
            </a:r>
            <a:r>
              <a:rPr lang="en-US" altLang="zh-CN" dirty="0"/>
              <a:t>1+M</a:t>
            </a:r>
            <a:r>
              <a:rPr lang="zh-CN" altLang="en-US" dirty="0"/>
              <a:t>行，每行输入</a:t>
            </a:r>
            <a:r>
              <a:rPr lang="en-US" altLang="zh-CN" dirty="0"/>
              <a:t>3</a:t>
            </a:r>
            <a:r>
              <a:rPr lang="zh-CN" altLang="en-US" dirty="0"/>
              <a:t>个整数</a:t>
            </a:r>
            <a:r>
              <a:rPr lang="en-US" altLang="zh-CN" dirty="0"/>
              <a:t>a</a:t>
            </a:r>
            <a:r>
              <a:rPr lang="zh-CN" altLang="en-US" dirty="0"/>
              <a:t>、</a:t>
            </a:r>
            <a:r>
              <a:rPr lang="en-US" altLang="zh-CN" dirty="0"/>
              <a:t>b</a:t>
            </a:r>
            <a:r>
              <a:rPr lang="zh-CN" altLang="en-US" dirty="0"/>
              <a:t>、</a:t>
            </a:r>
            <a:r>
              <a:rPr lang="en-US" altLang="zh-CN" dirty="0"/>
              <a:t>c</a:t>
            </a:r>
            <a:r>
              <a:rPr lang="zh-CN" altLang="en-US" dirty="0"/>
              <a:t>，代表从</a:t>
            </a:r>
            <a:r>
              <a:rPr lang="en-US" altLang="zh-CN" dirty="0"/>
              <a:t>a</a:t>
            </a:r>
            <a:r>
              <a:rPr lang="zh-CN" altLang="en-US" dirty="0"/>
              <a:t>到</a:t>
            </a:r>
            <a:r>
              <a:rPr lang="en-US" altLang="zh-CN" dirty="0"/>
              <a:t>b</a:t>
            </a:r>
            <a:r>
              <a:rPr lang="zh-CN" altLang="en-US" dirty="0"/>
              <a:t>有一条长度为</a:t>
            </a:r>
            <a:r>
              <a:rPr lang="en-US" altLang="zh-CN" dirty="0"/>
              <a:t>c</a:t>
            </a:r>
            <a:r>
              <a:rPr lang="zh-CN" altLang="en-US" dirty="0"/>
              <a:t>的有向边。</a:t>
            </a:r>
            <a:endParaRPr lang="en-US" altLang="zh-CN" dirty="0"/>
          </a:p>
          <a:p>
            <a:r>
              <a:rPr lang="en-US" altLang="zh-CN" dirty="0"/>
              <a:t>【</a:t>
            </a:r>
            <a:r>
              <a:rPr lang="zh-CN" altLang="en-US" dirty="0"/>
              <a:t>样例输入</a:t>
            </a:r>
            <a:r>
              <a:rPr lang="en-US" altLang="zh-CN" dirty="0"/>
              <a:t>】4 4 1 2 1 1 3 2 2 3 3 3 4 4</a:t>
            </a:r>
          </a:p>
          <a:p>
            <a:r>
              <a:rPr lang="en-US" altLang="zh-CN" dirty="0"/>
              <a:t>【</a:t>
            </a:r>
            <a:r>
              <a:rPr lang="zh-CN" altLang="en-US" dirty="0"/>
              <a:t>样例输出</a:t>
            </a:r>
            <a:r>
              <a:rPr lang="en-US" altLang="zh-CN" dirty="0"/>
              <a:t>】7.00</a:t>
            </a:r>
            <a:r>
              <a:rPr lang="zh-CN" altLang="en-US" dirty="0"/>
              <a:t>：</a:t>
            </a:r>
          </a:p>
        </p:txBody>
      </p:sp>
    </p:spTree>
    <p:extLst>
      <p:ext uri="{BB962C8B-B14F-4D97-AF65-F5344CB8AC3E}">
        <p14:creationId xmlns:p14="http://schemas.microsoft.com/office/powerpoint/2010/main" val="12660502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E421471-7092-4EC2-AD78-25074D775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4557"/>
            <a:ext cx="10515600" cy="583240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altLang="zh-CN" dirty="0" err="1"/>
              <a:t>cin</a:t>
            </a:r>
            <a:r>
              <a:rPr lang="en-US" altLang="zh-CN" dirty="0"/>
              <a:t> &gt;&gt; n &gt;&gt; m;</a:t>
            </a:r>
          </a:p>
          <a:p>
            <a:pPr marL="0" indent="0">
              <a:buNone/>
            </a:pPr>
            <a:r>
              <a:rPr lang="en-US" altLang="zh-CN" dirty="0"/>
              <a:t>	for (int </a:t>
            </a:r>
            <a:r>
              <a:rPr lang="en-US" altLang="zh-CN" dirty="0" err="1"/>
              <a:t>i</a:t>
            </a:r>
            <a:r>
              <a:rPr lang="en-US" altLang="zh-CN" dirty="0"/>
              <a:t> = 1; </a:t>
            </a:r>
            <a:r>
              <a:rPr lang="en-US" altLang="zh-CN" dirty="0" err="1"/>
              <a:t>i</a:t>
            </a:r>
            <a:r>
              <a:rPr lang="en-US" altLang="zh-CN" dirty="0"/>
              <a:t> &lt;= m; </a:t>
            </a:r>
            <a:r>
              <a:rPr lang="en-US" altLang="zh-CN" dirty="0" err="1"/>
              <a:t>i</a:t>
            </a:r>
            <a:r>
              <a:rPr lang="en-US" altLang="zh-CN" dirty="0"/>
              <a:t>++) {</a:t>
            </a:r>
          </a:p>
          <a:p>
            <a:pPr marL="0" indent="0">
              <a:buNone/>
            </a:pPr>
            <a:r>
              <a:rPr lang="en-US" altLang="zh-CN" dirty="0"/>
              <a:t>		int x, y, z;</a:t>
            </a:r>
          </a:p>
          <a:p>
            <a:pPr marL="0" indent="0">
              <a:buNone/>
            </a:pPr>
            <a:r>
              <a:rPr lang="en-US" altLang="zh-CN" dirty="0"/>
              <a:t>		</a:t>
            </a:r>
            <a:r>
              <a:rPr lang="en-US" altLang="zh-CN" dirty="0" err="1"/>
              <a:t>scanf</a:t>
            </a:r>
            <a:r>
              <a:rPr lang="en-US" altLang="zh-CN" dirty="0"/>
              <a:t>("%</a:t>
            </a:r>
            <a:r>
              <a:rPr lang="en-US" altLang="zh-CN" dirty="0" err="1"/>
              <a:t>d%d%d</a:t>
            </a:r>
            <a:r>
              <a:rPr lang="en-US" altLang="zh-CN" dirty="0"/>
              <a:t>", &amp;x, &amp;y, &amp;z);</a:t>
            </a:r>
          </a:p>
          <a:p>
            <a:pPr marL="0" indent="0">
              <a:buNone/>
            </a:pPr>
            <a:r>
              <a:rPr lang="en-US" altLang="zh-CN" dirty="0"/>
              <a:t>		add(y, x, z); // </a:t>
            </a:r>
            <a:r>
              <a:rPr lang="zh-CN" altLang="en-US" dirty="0"/>
              <a:t>建反图</a:t>
            </a:r>
          </a:p>
          <a:p>
            <a:pPr marL="0" indent="0">
              <a:buNone/>
            </a:pPr>
            <a:r>
              <a:rPr lang="zh-CN" altLang="en-US" dirty="0"/>
              <a:t>		</a:t>
            </a:r>
            <a:r>
              <a:rPr lang="en-US" altLang="zh-CN" dirty="0"/>
              <a:t>deg[x]++; out[x]++;</a:t>
            </a:r>
          </a:p>
          <a:p>
            <a:pPr marL="0" indent="0">
              <a:buNone/>
            </a:pPr>
            <a:r>
              <a:rPr lang="en-US" altLang="zh-CN" dirty="0"/>
              <a:t>	}</a:t>
            </a:r>
          </a:p>
          <a:p>
            <a:pPr marL="0" indent="0">
              <a:buNone/>
            </a:pPr>
            <a:r>
              <a:rPr lang="en-US" altLang="zh-CN" dirty="0"/>
              <a:t>	</a:t>
            </a:r>
            <a:r>
              <a:rPr lang="en-US" altLang="zh-CN" dirty="0" err="1"/>
              <a:t>q.push</a:t>
            </a:r>
            <a:r>
              <a:rPr lang="en-US" altLang="zh-CN" dirty="0"/>
              <a:t>(n); </a:t>
            </a:r>
          </a:p>
          <a:p>
            <a:pPr marL="0" indent="0">
              <a:buNone/>
            </a:pPr>
            <a:r>
              <a:rPr lang="en-US" altLang="zh-CN" dirty="0"/>
              <a:t>	while (</a:t>
            </a:r>
            <a:r>
              <a:rPr lang="en-US" altLang="zh-CN" dirty="0" err="1"/>
              <a:t>q.size</a:t>
            </a:r>
            <a:r>
              <a:rPr lang="en-US" altLang="zh-CN" dirty="0"/>
              <a:t>()) {</a:t>
            </a:r>
          </a:p>
          <a:p>
            <a:pPr marL="0" indent="0">
              <a:buNone/>
            </a:pPr>
            <a:r>
              <a:rPr lang="en-US" altLang="zh-CN" dirty="0"/>
              <a:t>		int x = </a:t>
            </a:r>
            <a:r>
              <a:rPr lang="en-US" altLang="zh-CN" dirty="0" err="1"/>
              <a:t>q.front</a:t>
            </a:r>
            <a:r>
              <a:rPr lang="en-US" altLang="zh-CN" dirty="0"/>
              <a:t>(); </a:t>
            </a:r>
            <a:r>
              <a:rPr lang="en-US" altLang="zh-CN" dirty="0" err="1"/>
              <a:t>q.pop</a:t>
            </a:r>
            <a:r>
              <a:rPr lang="en-US" altLang="zh-CN" dirty="0"/>
              <a:t>();</a:t>
            </a:r>
          </a:p>
          <a:p>
            <a:pPr marL="0" indent="0">
              <a:buNone/>
            </a:pPr>
            <a:r>
              <a:rPr lang="en-US" altLang="zh-CN" dirty="0"/>
              <a:t>		for (int </a:t>
            </a:r>
            <a:r>
              <a:rPr lang="en-US" altLang="zh-CN" dirty="0" err="1"/>
              <a:t>i</a:t>
            </a:r>
            <a:r>
              <a:rPr lang="en-US" altLang="zh-CN" dirty="0"/>
              <a:t> = head[x]; </a:t>
            </a:r>
            <a:r>
              <a:rPr lang="en-US" altLang="zh-CN" dirty="0" err="1"/>
              <a:t>i</a:t>
            </a:r>
            <a:r>
              <a:rPr lang="en-US" altLang="zh-CN" dirty="0"/>
              <a:t>; </a:t>
            </a:r>
            <a:r>
              <a:rPr lang="en-US" altLang="zh-CN" dirty="0" err="1"/>
              <a:t>i</a:t>
            </a:r>
            <a:r>
              <a:rPr lang="en-US" altLang="zh-CN" dirty="0"/>
              <a:t> = next[</a:t>
            </a:r>
            <a:r>
              <a:rPr lang="en-US" altLang="zh-CN" dirty="0" err="1"/>
              <a:t>i</a:t>
            </a:r>
            <a:r>
              <a:rPr lang="en-US" altLang="zh-CN" dirty="0"/>
              <a:t>]) {</a:t>
            </a:r>
          </a:p>
          <a:p>
            <a:pPr marL="0" indent="0">
              <a:buNone/>
            </a:pPr>
            <a:r>
              <a:rPr lang="en-US" altLang="zh-CN" dirty="0"/>
              <a:t>			int y = </a:t>
            </a:r>
            <a:r>
              <a:rPr lang="en-US" altLang="zh-CN" dirty="0" err="1"/>
              <a:t>ver</a:t>
            </a:r>
            <a:r>
              <a:rPr lang="en-US" altLang="zh-CN" dirty="0"/>
              <a:t>[</a:t>
            </a:r>
            <a:r>
              <a:rPr lang="en-US" altLang="zh-CN" dirty="0" err="1"/>
              <a:t>i</a:t>
            </a:r>
            <a:r>
              <a:rPr lang="en-US" altLang="zh-CN" dirty="0"/>
              <a:t>];</a:t>
            </a:r>
          </a:p>
          <a:p>
            <a:pPr marL="0" indent="0">
              <a:buNone/>
            </a:pPr>
            <a:r>
              <a:rPr lang="en-US" altLang="zh-CN" dirty="0"/>
              <a:t>			dis[y] += (dis[x] + edge[</a:t>
            </a:r>
            <a:r>
              <a:rPr lang="en-US" altLang="zh-CN" dirty="0" err="1"/>
              <a:t>i</a:t>
            </a:r>
            <a:r>
              <a:rPr lang="en-US" altLang="zh-CN" dirty="0"/>
              <a:t>]) / deg[y];</a:t>
            </a:r>
          </a:p>
          <a:p>
            <a:pPr marL="0" indent="0">
              <a:buNone/>
            </a:pPr>
            <a:r>
              <a:rPr lang="en-US" altLang="zh-CN" dirty="0"/>
              <a:t>			out[y]--;</a:t>
            </a:r>
          </a:p>
          <a:p>
            <a:pPr marL="0" indent="0">
              <a:buNone/>
            </a:pPr>
            <a:r>
              <a:rPr lang="en-US" altLang="zh-CN" dirty="0"/>
              <a:t>			if (out[y] == 0) </a:t>
            </a:r>
            <a:r>
              <a:rPr lang="en-US" altLang="zh-CN" dirty="0" err="1"/>
              <a:t>q.push</a:t>
            </a:r>
            <a:r>
              <a:rPr lang="en-US" altLang="zh-CN" dirty="0"/>
              <a:t>(y);</a:t>
            </a:r>
          </a:p>
          <a:p>
            <a:pPr marL="0" indent="0">
              <a:buNone/>
            </a:pPr>
            <a:r>
              <a:rPr lang="en-US" altLang="zh-CN" dirty="0"/>
              <a:t>		}</a:t>
            </a:r>
          </a:p>
          <a:p>
            <a:pPr marL="0" indent="0">
              <a:buNone/>
            </a:pPr>
            <a:r>
              <a:rPr lang="en-US" altLang="zh-CN" dirty="0"/>
              <a:t>	}</a:t>
            </a:r>
          </a:p>
          <a:p>
            <a:pPr marL="0" indent="0">
              <a:buNone/>
            </a:pPr>
            <a:r>
              <a:rPr lang="en-US" altLang="zh-CN" dirty="0"/>
              <a:t>	</a:t>
            </a:r>
            <a:r>
              <a:rPr lang="en-US" altLang="zh-CN" dirty="0" err="1"/>
              <a:t>printf</a:t>
            </a:r>
            <a:r>
              <a:rPr lang="en-US" altLang="zh-CN" dirty="0"/>
              <a:t>("%.2f\n", dis[1]);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704405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ACCFDCF-F472-4056-8572-3FC6754B4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博弈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F72A7D0-D5BB-43DD-A0D5-5FB2D7ED6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b="1" dirty="0"/>
              <a:t>巴什博弈（</a:t>
            </a:r>
            <a:r>
              <a:rPr lang="en-US" altLang="zh-CN" b="1" dirty="0"/>
              <a:t>Bash Game</a:t>
            </a:r>
            <a:r>
              <a:rPr lang="zh-CN" altLang="en-US" b="1" dirty="0"/>
              <a:t>）</a:t>
            </a:r>
          </a:p>
          <a:p>
            <a:r>
              <a:rPr lang="zh-CN" altLang="en-US" dirty="0"/>
              <a:t>巴什博弈（同余理论）：一堆</a:t>
            </a:r>
            <a:r>
              <a:rPr lang="en-US" altLang="zh-CN" dirty="0"/>
              <a:t>n</a:t>
            </a:r>
            <a:r>
              <a:rPr lang="zh-CN" altLang="en-US" dirty="0"/>
              <a:t>个物品，两个人从轮流中取出（</a:t>
            </a:r>
            <a:r>
              <a:rPr lang="en-US" altLang="zh-CN" dirty="0"/>
              <a:t>1~m</a:t>
            </a:r>
            <a:r>
              <a:rPr lang="zh-CN" altLang="en-US" dirty="0"/>
              <a:t>）个；最后取光者胜。 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b="1" dirty="0"/>
              <a:t>尼姆博弈论</a:t>
            </a:r>
          </a:p>
          <a:p>
            <a:r>
              <a:rPr lang="en-US" altLang="zh-CN" dirty="0"/>
              <a:t>n</a:t>
            </a:r>
            <a:r>
              <a:rPr lang="zh-CN" altLang="en-US" dirty="0"/>
              <a:t>堆物品，两人轮流取，每次取某堆中不少于</a:t>
            </a:r>
            <a:r>
              <a:rPr lang="en-US" altLang="zh-CN" dirty="0"/>
              <a:t>1</a:t>
            </a:r>
            <a:r>
              <a:rPr lang="zh-CN" altLang="en-US" dirty="0"/>
              <a:t>个，最后取完者胜。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1473993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D305EEE-4293-4851-9480-CA2BDD426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有向图游戏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13EF9D1-9354-473B-AAD7-AA20B98316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有向图上有一枚棋子，双方轮流让棋子前进一步，无法移动的必败</a:t>
            </a:r>
            <a:endParaRPr lang="en-US" altLang="zh-CN" dirty="0"/>
          </a:p>
          <a:p>
            <a:r>
              <a:rPr lang="zh-CN" altLang="en-US" dirty="0"/>
              <a:t>有向图游戏的核的</a:t>
            </a:r>
            <a:r>
              <a:rPr lang="en-US" altLang="zh-CN" dirty="0"/>
              <a:t>sg</a:t>
            </a:r>
            <a:r>
              <a:rPr lang="zh-CN" altLang="en-US" dirty="0"/>
              <a:t>函数值等于它包含各个子游戏的</a:t>
            </a:r>
            <a:r>
              <a:rPr lang="en-US" altLang="zh-CN" dirty="0"/>
              <a:t>SG</a:t>
            </a:r>
            <a:r>
              <a:rPr lang="zh-CN" altLang="en-US" dirty="0"/>
              <a:t>函数值的异或和</a:t>
            </a:r>
          </a:p>
        </p:txBody>
      </p:sp>
    </p:spTree>
    <p:extLst>
      <p:ext uri="{BB962C8B-B14F-4D97-AF65-F5344CB8AC3E}">
        <p14:creationId xmlns:p14="http://schemas.microsoft.com/office/powerpoint/2010/main" val="37555290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02F47AD-2E1B-41D4-83DB-A74A1742A8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3913"/>
            <a:ext cx="10515600" cy="5183050"/>
          </a:xfrm>
        </p:spPr>
        <p:txBody>
          <a:bodyPr/>
          <a:lstStyle/>
          <a:p>
            <a:r>
              <a:rPr lang="en-US" altLang="zh-CN" dirty="0"/>
              <a:t>Sg</a:t>
            </a:r>
            <a:r>
              <a:rPr lang="zh-CN" altLang="en-US" dirty="0"/>
              <a:t>值</a:t>
            </a:r>
            <a:endParaRPr lang="en-US" altLang="zh-CN" dirty="0"/>
          </a:p>
          <a:p>
            <a:r>
              <a:rPr lang="en-US" altLang="zh-CN" dirty="0" err="1"/>
              <a:t>mex</a:t>
            </a:r>
            <a:r>
              <a:rPr lang="en-US" altLang="zh-CN" dirty="0"/>
              <a:t>(minimal </a:t>
            </a:r>
            <a:r>
              <a:rPr lang="en-US" altLang="zh-CN" dirty="0" err="1"/>
              <a:t>excludant</a:t>
            </a:r>
            <a:r>
              <a:rPr lang="en-US" altLang="zh-CN" dirty="0"/>
              <a:t>)</a:t>
            </a:r>
            <a:r>
              <a:rPr lang="zh-CN" altLang="en-US" dirty="0"/>
              <a:t>运算，这是施加于一个集合的运算，表示最小的不属于这个集合的非负整数。例如</a:t>
            </a:r>
            <a:r>
              <a:rPr lang="en-US" altLang="zh-CN" dirty="0" err="1"/>
              <a:t>mex</a:t>
            </a:r>
            <a:r>
              <a:rPr lang="en-US" altLang="zh-CN" dirty="0"/>
              <a:t>{0,1,2,4}=3</a:t>
            </a:r>
            <a:r>
              <a:rPr lang="zh-CN" altLang="en-US" dirty="0"/>
              <a:t>、</a:t>
            </a:r>
            <a:r>
              <a:rPr lang="en-US" altLang="zh-CN" dirty="0" err="1"/>
              <a:t>mex</a:t>
            </a:r>
            <a:r>
              <a:rPr lang="en-US" altLang="zh-CN" dirty="0"/>
              <a:t>{2,3,5}=0</a:t>
            </a:r>
            <a:r>
              <a:rPr lang="zh-CN" altLang="en-US" dirty="0"/>
              <a:t>、</a:t>
            </a:r>
            <a:r>
              <a:rPr lang="en-US" altLang="zh-CN" dirty="0" err="1"/>
              <a:t>mex</a:t>
            </a:r>
            <a:r>
              <a:rPr lang="en-US" altLang="zh-CN" dirty="0"/>
              <a:t>{}=0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en-US" altLang="zh-CN" dirty="0"/>
              <a:t>Sg(x)=</a:t>
            </a:r>
            <a:r>
              <a:rPr lang="en-US" altLang="zh-CN" dirty="0" err="1"/>
              <a:t>mex</a:t>
            </a:r>
            <a:r>
              <a:rPr lang="en-US" altLang="zh-CN" dirty="0"/>
              <a:t>(sg(y1),sg(y2),…sg(</a:t>
            </a:r>
            <a:r>
              <a:rPr lang="en-US" altLang="zh-CN" dirty="0" err="1"/>
              <a:t>yk</a:t>
            </a:r>
            <a:r>
              <a:rPr lang="en-US" altLang="zh-CN" dirty="0"/>
              <a:t>)</a:t>
            </a:r>
          </a:p>
          <a:p>
            <a:r>
              <a:rPr lang="zh-CN" altLang="en-US" dirty="0"/>
              <a:t>当前局面对应的</a:t>
            </a:r>
            <a:r>
              <a:rPr lang="en-US" altLang="zh-CN" dirty="0"/>
              <a:t>sg</a:t>
            </a:r>
            <a:r>
              <a:rPr lang="zh-CN" altLang="en-US" dirty="0"/>
              <a:t>值</a:t>
            </a:r>
            <a:r>
              <a:rPr lang="en-US" altLang="zh-CN" dirty="0"/>
              <a:t>&gt;0</a:t>
            </a:r>
            <a:r>
              <a:rPr lang="zh-CN" altLang="en-US" dirty="0"/>
              <a:t>时有向图游戏必胜</a:t>
            </a:r>
            <a:endParaRPr lang="en-US" altLang="zh-CN" dirty="0"/>
          </a:p>
          <a:p>
            <a:r>
              <a:rPr lang="zh-CN" altLang="en-US" dirty="0"/>
              <a:t>否则失败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52660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1EB6E03-7B74-4E2E-867D-15D5FF3B3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加法原理，乘法原理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334C292-3E37-4944-8A1D-80D213C3D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加法原理：做一件事情，完成它有</a:t>
            </a:r>
            <a:r>
              <a:rPr lang="en-US" altLang="zh-CN" dirty="0"/>
              <a:t>n</a:t>
            </a:r>
            <a:r>
              <a:rPr lang="zh-CN" altLang="en-US" dirty="0"/>
              <a:t>类方式，第一类方式有</a:t>
            </a:r>
            <a:r>
              <a:rPr lang="en-US" altLang="zh-CN" dirty="0"/>
              <a:t>M1</a:t>
            </a:r>
            <a:r>
              <a:rPr lang="zh-CN" altLang="en-US" dirty="0"/>
              <a:t>种方法，第二类方式有</a:t>
            </a:r>
            <a:r>
              <a:rPr lang="en-US" altLang="zh-CN" dirty="0"/>
              <a:t>M2</a:t>
            </a:r>
            <a:r>
              <a:rPr lang="zh-CN" altLang="en-US" dirty="0"/>
              <a:t>种方法，</a:t>
            </a:r>
            <a:r>
              <a:rPr lang="en-US" altLang="zh-CN" dirty="0"/>
              <a:t>……</a:t>
            </a:r>
            <a:r>
              <a:rPr lang="zh-CN" altLang="en-US" dirty="0"/>
              <a:t>，第</a:t>
            </a:r>
            <a:r>
              <a:rPr lang="en-US" altLang="zh-CN" dirty="0"/>
              <a:t>n</a:t>
            </a:r>
            <a:r>
              <a:rPr lang="zh-CN" altLang="en-US" dirty="0"/>
              <a:t>类方式有</a:t>
            </a:r>
            <a:r>
              <a:rPr lang="en-US" altLang="zh-CN" dirty="0"/>
              <a:t>Mn</a:t>
            </a:r>
            <a:r>
              <a:rPr lang="zh-CN" altLang="en-US" dirty="0"/>
              <a:t>种方法，那么完成这件事情共有</a:t>
            </a:r>
            <a:r>
              <a:rPr lang="en-US" altLang="zh-CN" dirty="0"/>
              <a:t>M1+M2+……+Mn</a:t>
            </a:r>
            <a:r>
              <a:rPr lang="zh-CN" altLang="en-US" dirty="0"/>
              <a:t>种方法。</a:t>
            </a:r>
            <a:endParaRPr lang="en-US" altLang="zh-CN" dirty="0"/>
          </a:p>
          <a:p>
            <a:r>
              <a:rPr lang="zh-CN" altLang="en-US" dirty="0"/>
              <a:t>做一件事，完成它需要分成</a:t>
            </a:r>
            <a:r>
              <a:rPr lang="en-US" altLang="zh-CN" dirty="0"/>
              <a:t>n</a:t>
            </a:r>
            <a:r>
              <a:rPr lang="zh-CN" altLang="en-US" dirty="0"/>
              <a:t>个步骤，做第一 步有</a:t>
            </a:r>
            <a:r>
              <a:rPr lang="en-US" altLang="zh-CN" dirty="0"/>
              <a:t>m</a:t>
            </a:r>
            <a:r>
              <a:rPr lang="en-US" altLang="zh-CN" baseline="-25000" dirty="0"/>
              <a:t>1</a:t>
            </a:r>
            <a:r>
              <a:rPr lang="zh-CN" altLang="en-US" dirty="0"/>
              <a:t>种不同的方法，做第二步有</a:t>
            </a:r>
            <a:r>
              <a:rPr lang="en-US" altLang="zh-CN" dirty="0"/>
              <a:t>m</a:t>
            </a:r>
            <a:r>
              <a:rPr lang="en-US" altLang="zh-CN" baseline="-25000" dirty="0"/>
              <a:t>2</a:t>
            </a:r>
            <a:r>
              <a:rPr lang="zh-CN" altLang="en-US" dirty="0"/>
              <a:t>种不同的方法，</a:t>
            </a:r>
            <a:r>
              <a:rPr lang="en-US" altLang="zh-CN" dirty="0"/>
              <a:t>……</a:t>
            </a:r>
            <a:r>
              <a:rPr lang="zh-CN" altLang="en-US" dirty="0"/>
              <a:t>，做第</a:t>
            </a:r>
            <a:r>
              <a:rPr lang="en-US" altLang="zh-CN" dirty="0"/>
              <a:t>n</a:t>
            </a:r>
            <a:r>
              <a:rPr lang="zh-CN" altLang="en-US" dirty="0"/>
              <a:t>步有</a:t>
            </a:r>
            <a:r>
              <a:rPr lang="en-US" altLang="zh-CN" dirty="0" err="1"/>
              <a:t>m</a:t>
            </a:r>
            <a:r>
              <a:rPr lang="en-US" altLang="zh-CN" baseline="-25000" dirty="0" err="1"/>
              <a:t>n</a:t>
            </a:r>
            <a:r>
              <a:rPr lang="zh-CN" altLang="en-US" dirty="0"/>
              <a:t>种不同的方法。那么完成这件事共有 </a:t>
            </a:r>
            <a:r>
              <a:rPr lang="en-US" altLang="zh-CN" dirty="0"/>
              <a:t>N=m</a:t>
            </a:r>
            <a:r>
              <a:rPr lang="en-US" altLang="zh-CN" baseline="-25000" dirty="0"/>
              <a:t>1</a:t>
            </a:r>
            <a:r>
              <a:rPr lang="en-US" altLang="zh-CN" dirty="0"/>
              <a:t>×m</a:t>
            </a:r>
            <a:r>
              <a:rPr lang="en-US" altLang="zh-CN" baseline="-25000" dirty="0"/>
              <a:t>2</a:t>
            </a:r>
            <a:r>
              <a:rPr lang="en-US" altLang="zh-CN" dirty="0"/>
              <a:t>×m</a:t>
            </a:r>
            <a:r>
              <a:rPr lang="en-US" altLang="zh-CN" baseline="-25000" dirty="0"/>
              <a:t>3</a:t>
            </a:r>
            <a:r>
              <a:rPr lang="en-US" altLang="zh-CN" dirty="0"/>
              <a:t>×…×</a:t>
            </a:r>
            <a:r>
              <a:rPr lang="en-US" altLang="zh-CN" dirty="0" err="1"/>
              <a:t>m</a:t>
            </a:r>
            <a:r>
              <a:rPr lang="en-US" altLang="zh-CN" baseline="-25000" dirty="0" err="1"/>
              <a:t>n</a:t>
            </a:r>
            <a:r>
              <a:rPr lang="en-US" altLang="zh-CN" dirty="0"/>
              <a:t> </a:t>
            </a:r>
            <a:r>
              <a:rPr lang="zh-CN" altLang="en-US" dirty="0"/>
              <a:t>种不同的方法。</a:t>
            </a:r>
          </a:p>
        </p:txBody>
      </p:sp>
    </p:spTree>
    <p:extLst>
      <p:ext uri="{BB962C8B-B14F-4D97-AF65-F5344CB8AC3E}">
        <p14:creationId xmlns:p14="http://schemas.microsoft.com/office/powerpoint/2010/main" val="1401610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E9B70A1-F6E2-4EBD-85D4-3A1A3687F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排列数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2060BA7-F0CD-44C2-8CF6-B2C05987D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从</a:t>
            </a:r>
            <a:r>
              <a:rPr lang="en-US" altLang="zh-CN" dirty="0"/>
              <a:t>n</a:t>
            </a:r>
            <a:r>
              <a:rPr lang="zh-CN" altLang="en-US" dirty="0"/>
              <a:t>个元素中依次选取</a:t>
            </a:r>
            <a:r>
              <a:rPr lang="en-US" altLang="zh-CN" dirty="0"/>
              <a:t>m</a:t>
            </a:r>
            <a:r>
              <a:rPr lang="zh-CN" altLang="en-US" dirty="0"/>
              <a:t>个排成一列</a:t>
            </a:r>
            <a:endParaRPr lang="en-US" altLang="zh-CN" dirty="0"/>
          </a:p>
          <a:p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6D3FCB10-C9D0-4A7E-8DA4-408C9107AE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972" y="2759737"/>
            <a:ext cx="8291305" cy="2251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826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5874F9-31F1-4372-94F7-2F6BB643D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组合数</a:t>
            </a:r>
          </a:p>
        </p:txBody>
      </p:sp>
      <p:pic>
        <p:nvPicPr>
          <p:cNvPr id="1026" name="Picture 2" descr="https://gss2.bdstatic.com/-fo3dSag_xI4khGkpoWK1HF6hhy/baike/s%3D219/sign=001e9280d1b44aed5d4eb9e58a1d876a/279759ee3d6d55fb34fde7ec66224f4a21a4ddc5.jpg">
            <a:extLst>
              <a:ext uri="{FF2B5EF4-FFF2-40B4-BE49-F238E27FC236}">
                <a16:creationId xmlns:a16="http://schemas.microsoft.com/office/drawing/2014/main" id="{F3CBECD6-4F00-4CC8-8199-F5A8B0C1790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0125" y="1831457"/>
            <a:ext cx="5223973" cy="978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161E9A94-5CC6-42E9-B3C4-BD724781B668}"/>
              </a:ext>
            </a:extLst>
          </p:cNvPr>
          <p:cNvSpPr txBox="1"/>
          <p:nvPr/>
        </p:nvSpPr>
        <p:spPr>
          <a:xfrm>
            <a:off x="1417983" y="3340412"/>
            <a:ext cx="90379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/>
              <a:t>组合恒等式</a:t>
            </a:r>
            <a:r>
              <a:rPr lang="pt-BR" altLang="zh-CN" sz="3600" dirty="0"/>
              <a:t>C(m,n+1)=C(m-1,n)+C(m,n)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096907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554480F-C86A-4F89-B04D-9CBD97A67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组合数计算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A47F20DE-0C94-4E21-9469-5197DF3F7FB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90688"/>
                <a:ext cx="10515600" cy="4486275"/>
              </a:xfrm>
            </p:spPr>
            <p:txBody>
              <a:bodyPr/>
              <a:lstStyle/>
              <a:p>
                <a:r>
                  <a:rPr lang="en-US" altLang="zh-CN" dirty="0"/>
                  <a:t>C(</a:t>
                </a:r>
                <a:r>
                  <a:rPr lang="en-US" altLang="zh-CN" dirty="0" err="1"/>
                  <a:t>m,n</a:t>
                </a:r>
                <a:r>
                  <a:rPr lang="en-US" altLang="zh-CN" dirty="0"/>
                  <a:t>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d>
                          <m:d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∗…∗(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+1)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d>
                          <m:d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∗…∗2∗1</m:t>
                        </m:r>
                      </m:den>
                    </m:f>
                  </m:oMath>
                </a14:m>
                <a:endParaRPr lang="en-US" altLang="zh-CN" b="0" dirty="0"/>
              </a:p>
              <a:p>
                <a:r>
                  <a:rPr lang="zh-CN" altLang="en-US" dirty="0"/>
                  <a:t>递推法求</a:t>
                </a:r>
                <a:r>
                  <a:rPr lang="en-US" altLang="zh-CN" dirty="0"/>
                  <a:t>0&lt;=n</a:t>
                </a:r>
                <a:r>
                  <a:rPr lang="zh-CN" altLang="en-US" dirty="0"/>
                  <a:t>的所有的组合数，复杂度为</a:t>
                </a:r>
                <a:r>
                  <a:rPr lang="en-US" altLang="zh-CN" dirty="0"/>
                  <a:t>o(n²)</a:t>
                </a:r>
              </a:p>
              <a:p>
                <a:r>
                  <a:rPr lang="zh-CN" altLang="en-US" dirty="0"/>
                  <a:t>使用</a:t>
                </a:r>
                <a:r>
                  <a:rPr lang="en-US" altLang="zh-CN" dirty="0"/>
                  <a:t>Lucas</a:t>
                </a:r>
                <a:r>
                  <a:rPr lang="zh-CN" altLang="en-US" dirty="0"/>
                  <a:t>定理</a:t>
                </a:r>
                <a:endParaRPr lang="en-US" altLang="zh-CN" dirty="0"/>
              </a:p>
              <a:p>
                <a:r>
                  <a:rPr lang="pt-BR" altLang="zh-CN" b="1" dirty="0"/>
                  <a:t>Lucas(n,m,p)=c(n%p,m%p)*Lucas(n/p,m/p,p)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A47F20DE-0C94-4E21-9469-5197DF3F7FB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90688"/>
                <a:ext cx="10515600" cy="4486275"/>
              </a:xfrm>
              <a:blipFill>
                <a:blip r:embed="rId2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5815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6534FF-9E53-4FFB-BE0E-4DF1110B5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Lucas</a:t>
            </a:r>
            <a:r>
              <a:rPr lang="zh-CN" altLang="en-US" dirty="0"/>
              <a:t>定理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5551315-B4EE-40AB-8852-70004B908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b="1" dirty="0"/>
              <a:t>逆元</a:t>
            </a:r>
          </a:p>
          <a:p>
            <a:r>
              <a:rPr lang="zh-CN" altLang="en-US" b="1" dirty="0"/>
              <a:t>如果</a:t>
            </a:r>
            <a:r>
              <a:rPr lang="en-US" altLang="zh-CN" b="1" dirty="0"/>
              <a:t>ax≡1 (mod p),</a:t>
            </a:r>
            <a:r>
              <a:rPr lang="zh-CN" altLang="en-US" b="1" dirty="0"/>
              <a:t>且</a:t>
            </a:r>
            <a:r>
              <a:rPr lang="en-US" altLang="zh-CN" b="1" dirty="0" err="1"/>
              <a:t>gcd</a:t>
            </a:r>
            <a:r>
              <a:rPr lang="en-US" altLang="zh-CN" b="1" dirty="0"/>
              <a:t>(</a:t>
            </a:r>
            <a:r>
              <a:rPr lang="en-US" altLang="zh-CN" b="1" dirty="0" err="1"/>
              <a:t>a,p</a:t>
            </a:r>
            <a:r>
              <a:rPr lang="en-US" altLang="zh-CN" b="1" dirty="0"/>
              <a:t>)=1</a:t>
            </a:r>
            <a:r>
              <a:rPr lang="zh-CN" altLang="en-US" b="1" dirty="0"/>
              <a:t>（</a:t>
            </a:r>
            <a:r>
              <a:rPr lang="en-US" altLang="zh-CN" b="1" dirty="0"/>
              <a:t>a</a:t>
            </a:r>
            <a:r>
              <a:rPr lang="zh-CN" altLang="en-US" b="1" dirty="0"/>
              <a:t>与</a:t>
            </a:r>
            <a:r>
              <a:rPr lang="en-US" altLang="zh-CN" b="1" dirty="0"/>
              <a:t>p</a:t>
            </a:r>
            <a:r>
              <a:rPr lang="zh-CN" altLang="en-US" b="1" dirty="0"/>
              <a:t>互质），则称</a:t>
            </a:r>
            <a:r>
              <a:rPr lang="en-US" altLang="zh-CN" b="1" dirty="0"/>
              <a:t>a</a:t>
            </a:r>
            <a:r>
              <a:rPr lang="zh-CN" altLang="en-US" b="1" dirty="0"/>
              <a:t>关于模</a:t>
            </a:r>
            <a:r>
              <a:rPr lang="en-US" altLang="zh-CN" b="1" dirty="0"/>
              <a:t>p</a:t>
            </a:r>
            <a:r>
              <a:rPr lang="zh-CN" altLang="en-US" b="1" dirty="0"/>
              <a:t>的乘法逆元为</a:t>
            </a:r>
            <a:r>
              <a:rPr lang="en-US" altLang="zh-CN" b="1" dirty="0"/>
              <a:t>x</a:t>
            </a:r>
          </a:p>
          <a:p>
            <a:r>
              <a:rPr lang="zh-CN" altLang="en-US" b="1" dirty="0"/>
              <a:t>模数为</a:t>
            </a:r>
            <a:r>
              <a:rPr lang="en-US" altLang="zh-CN" b="1" dirty="0"/>
              <a:t>p</a:t>
            </a:r>
            <a:r>
              <a:rPr lang="zh-CN" altLang="en-US" b="1" dirty="0"/>
              <a:t>为质数时，</a:t>
            </a:r>
            <a:r>
              <a:rPr lang="en-US" altLang="zh-CN" b="1" dirty="0"/>
              <a:t>b^(p-2)</a:t>
            </a:r>
            <a:r>
              <a:rPr lang="zh-CN" altLang="en-US" b="1" dirty="0"/>
              <a:t>为</a:t>
            </a:r>
            <a:r>
              <a:rPr lang="en-US" altLang="zh-CN" b="1" dirty="0"/>
              <a:t>b</a:t>
            </a:r>
            <a:r>
              <a:rPr lang="zh-CN" altLang="en-US" b="1" dirty="0"/>
              <a:t>的乘法逆元</a:t>
            </a:r>
            <a:endParaRPr lang="en-US" altLang="zh-CN" b="1" dirty="0"/>
          </a:p>
          <a:p>
            <a:r>
              <a:rPr lang="zh-CN" altLang="en-US" b="1" dirty="0"/>
              <a:t>线性求逆元（</a:t>
            </a:r>
            <a:r>
              <a:rPr lang="en-US" altLang="zh-CN" b="1" dirty="0"/>
              <a:t>p</a:t>
            </a:r>
            <a:r>
              <a:rPr lang="zh-CN" altLang="en-US" b="1" dirty="0"/>
              <a:t>为奇质数使用）</a:t>
            </a:r>
            <a:endParaRPr lang="en-US" altLang="zh-CN" b="1" dirty="0"/>
          </a:p>
          <a:p>
            <a:r>
              <a:rPr lang="en-US" altLang="zh-CN" b="1" dirty="0"/>
              <a:t>a[</a:t>
            </a:r>
            <a:r>
              <a:rPr lang="en-US" altLang="zh-CN" b="1" dirty="0" err="1"/>
              <a:t>i</a:t>
            </a:r>
            <a:r>
              <a:rPr lang="en-US" altLang="zh-CN" b="1" dirty="0"/>
              <a:t>]=(p-p/</a:t>
            </a:r>
            <a:r>
              <a:rPr lang="en-US" altLang="zh-CN" b="1" dirty="0" err="1"/>
              <a:t>i</a:t>
            </a:r>
            <a:r>
              <a:rPr lang="en-US" altLang="zh-CN" b="1" dirty="0"/>
              <a:t>)*a[</a:t>
            </a:r>
            <a:r>
              <a:rPr lang="en-US" altLang="zh-CN" b="1" dirty="0" err="1"/>
              <a:t>p%i</a:t>
            </a:r>
            <a:r>
              <a:rPr lang="en-US" altLang="zh-CN" b="1" dirty="0"/>
              <a:t>]</a:t>
            </a:r>
          </a:p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261521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A4FC45A-A4ED-414D-905F-FE5659C5F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6104"/>
            <a:ext cx="10515600" cy="554085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dirty="0"/>
              <a:t>inline </a:t>
            </a:r>
            <a:r>
              <a:rPr lang="en-US" altLang="zh-CN" dirty="0" err="1"/>
              <a:t>ll</a:t>
            </a:r>
            <a:r>
              <a:rPr lang="en-US" altLang="zh-CN" dirty="0"/>
              <a:t> </a:t>
            </a:r>
            <a:r>
              <a:rPr lang="en-US" altLang="zh-CN" dirty="0" err="1"/>
              <a:t>qpow</a:t>
            </a:r>
            <a:r>
              <a:rPr lang="en-US" altLang="zh-CN" dirty="0"/>
              <a:t>(</a:t>
            </a:r>
            <a:r>
              <a:rPr lang="en-US" altLang="zh-CN" dirty="0" err="1"/>
              <a:t>ll</a:t>
            </a:r>
            <a:r>
              <a:rPr lang="en-US" altLang="zh-CN" dirty="0"/>
              <a:t> </a:t>
            </a:r>
            <a:r>
              <a:rPr lang="en-US" altLang="zh-CN" dirty="0" err="1"/>
              <a:t>a,ll</a:t>
            </a:r>
            <a:r>
              <a:rPr lang="en-US" altLang="zh-CN" dirty="0"/>
              <a:t> b){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    if(b==1) return a;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    </a:t>
            </a:r>
            <a:r>
              <a:rPr lang="en-US" altLang="zh-CN" dirty="0" err="1"/>
              <a:t>ll</a:t>
            </a:r>
            <a:r>
              <a:rPr lang="en-US" altLang="zh-CN" dirty="0"/>
              <a:t> t=</a:t>
            </a:r>
            <a:r>
              <a:rPr lang="en-US" altLang="zh-CN" dirty="0" err="1"/>
              <a:t>qpow</a:t>
            </a:r>
            <a:r>
              <a:rPr lang="en-US" altLang="zh-CN" dirty="0"/>
              <a:t>(</a:t>
            </a:r>
            <a:r>
              <a:rPr lang="en-US" altLang="zh-CN" dirty="0" err="1"/>
              <a:t>a,b</a:t>
            </a:r>
            <a:r>
              <a:rPr lang="en-US" altLang="zh-CN" dirty="0"/>
              <a:t>/2);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    t=t*</a:t>
            </a:r>
            <a:r>
              <a:rPr lang="en-US" altLang="zh-CN" dirty="0" err="1"/>
              <a:t>t%p</a:t>
            </a:r>
            <a:r>
              <a:rPr lang="en-US" altLang="zh-CN" dirty="0"/>
              <a:t>;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    if(b&amp;1) t=t*</a:t>
            </a:r>
            <a:r>
              <a:rPr lang="en-US" altLang="zh-CN" dirty="0" err="1"/>
              <a:t>a%p</a:t>
            </a:r>
            <a:r>
              <a:rPr lang="en-US" altLang="zh-CN" dirty="0"/>
              <a:t>;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    return t;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}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inline </a:t>
            </a:r>
            <a:r>
              <a:rPr lang="en-US" altLang="zh-CN" dirty="0" err="1"/>
              <a:t>ll</a:t>
            </a:r>
            <a:r>
              <a:rPr lang="en-US" altLang="zh-CN" dirty="0"/>
              <a:t> Lucas(</a:t>
            </a:r>
            <a:r>
              <a:rPr lang="en-US" altLang="zh-CN" dirty="0" err="1"/>
              <a:t>ll</a:t>
            </a:r>
            <a:r>
              <a:rPr lang="en-US" altLang="zh-CN" dirty="0"/>
              <a:t> </a:t>
            </a:r>
            <a:r>
              <a:rPr lang="en-US" altLang="zh-CN" dirty="0" err="1"/>
              <a:t>n,ll</a:t>
            </a:r>
            <a:r>
              <a:rPr lang="en-US" altLang="zh-CN" dirty="0"/>
              <a:t> m){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    if(m==0) return 1;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    return Lucas(n/</a:t>
            </a:r>
            <a:r>
              <a:rPr lang="en-US" altLang="zh-CN" dirty="0" err="1"/>
              <a:t>p,m</a:t>
            </a:r>
            <a:r>
              <a:rPr lang="en-US" altLang="zh-CN" dirty="0"/>
              <a:t>/p)*C(</a:t>
            </a:r>
            <a:r>
              <a:rPr lang="en-US" altLang="zh-CN" dirty="0" err="1"/>
              <a:t>n%p,m%p</a:t>
            </a:r>
            <a:r>
              <a:rPr lang="en-US" altLang="zh-CN" dirty="0"/>
              <a:t>)%p;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}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2854183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C396321-1B72-42BC-B640-4D854D4EC9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0330"/>
            <a:ext cx="10515600" cy="5686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/>
              <a:t>inline </a:t>
            </a:r>
            <a:r>
              <a:rPr lang="en-US" altLang="zh-CN" dirty="0" err="1"/>
              <a:t>ll</a:t>
            </a:r>
            <a:r>
              <a:rPr lang="en-US" altLang="zh-CN" dirty="0"/>
              <a:t> C(</a:t>
            </a:r>
            <a:r>
              <a:rPr lang="en-US" altLang="zh-CN" dirty="0" err="1"/>
              <a:t>ll</a:t>
            </a:r>
            <a:r>
              <a:rPr lang="en-US" altLang="zh-CN" dirty="0"/>
              <a:t> </a:t>
            </a:r>
            <a:r>
              <a:rPr lang="en-US" altLang="zh-CN" dirty="0" err="1"/>
              <a:t>n,ll</a:t>
            </a:r>
            <a:r>
              <a:rPr lang="en-US" altLang="zh-CN" dirty="0"/>
              <a:t> m){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    if(n&lt;m) return 0;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    if(m&gt;n-m) m=n-m;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    </a:t>
            </a:r>
            <a:r>
              <a:rPr lang="en-US" altLang="zh-CN" dirty="0" err="1"/>
              <a:t>ll</a:t>
            </a:r>
            <a:r>
              <a:rPr lang="en-US" altLang="zh-CN" dirty="0"/>
              <a:t> a=1,b=1;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    for(int </a:t>
            </a:r>
            <a:r>
              <a:rPr lang="en-US" altLang="zh-CN" dirty="0" err="1"/>
              <a:t>i</a:t>
            </a:r>
            <a:r>
              <a:rPr lang="en-US" altLang="zh-CN" dirty="0"/>
              <a:t>=0;i&lt;</a:t>
            </a:r>
            <a:r>
              <a:rPr lang="en-US" altLang="zh-CN" dirty="0" err="1"/>
              <a:t>m;i</a:t>
            </a:r>
            <a:r>
              <a:rPr lang="en-US" altLang="zh-CN" dirty="0"/>
              <a:t>++){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        a=(a*(n-</a:t>
            </a:r>
            <a:r>
              <a:rPr lang="en-US" altLang="zh-CN" dirty="0" err="1"/>
              <a:t>i</a:t>
            </a:r>
            <a:r>
              <a:rPr lang="en-US" altLang="zh-CN" dirty="0"/>
              <a:t>))%p;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        b=(b*(i+1))%p;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    }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    return a*</a:t>
            </a:r>
            <a:r>
              <a:rPr lang="en-US" altLang="zh-CN" dirty="0" err="1"/>
              <a:t>qpow</a:t>
            </a:r>
            <a:r>
              <a:rPr lang="en-US" altLang="zh-CN" dirty="0"/>
              <a:t>(b,p-2)%p;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}</a:t>
            </a:r>
            <a:endParaRPr lang="zh-CN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51668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B2B1024-6BB3-4439-A25D-9D7EEDCC4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多重集的排列数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9BFF361-B7AC-4273-8CC6-376CE7DC86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设多重集合 </a:t>
            </a:r>
            <a:r>
              <a:rPr lang="en-US" altLang="zh-CN" dirty="0"/>
              <a:t>S = { n1 * a1, n2 * a2, ..., </a:t>
            </a:r>
            <a:r>
              <a:rPr lang="en-US" altLang="zh-CN" dirty="0" err="1"/>
              <a:t>nk</a:t>
            </a:r>
            <a:r>
              <a:rPr lang="en-US" altLang="zh-CN" dirty="0"/>
              <a:t> * </a:t>
            </a:r>
            <a:r>
              <a:rPr lang="en-US" altLang="zh-CN" dirty="0" err="1"/>
              <a:t>ak</a:t>
            </a:r>
            <a:r>
              <a:rPr lang="en-US" altLang="zh-CN" dirty="0"/>
              <a:t> },n = n1 + n2 + ... + </a:t>
            </a:r>
            <a:r>
              <a:rPr lang="en-US" altLang="zh-CN" dirty="0" err="1"/>
              <a:t>nk</a:t>
            </a:r>
            <a:r>
              <a:rPr lang="en-US" altLang="zh-CN" dirty="0"/>
              <a:t>, </a:t>
            </a:r>
            <a:r>
              <a:rPr lang="zh-CN" altLang="en-US" dirty="0"/>
              <a:t>即集合 </a:t>
            </a:r>
            <a:r>
              <a:rPr lang="en-US" altLang="zh-CN" dirty="0"/>
              <a:t>S </a:t>
            </a:r>
            <a:r>
              <a:rPr lang="zh-CN" altLang="en-US" dirty="0"/>
              <a:t>中含有</a:t>
            </a:r>
            <a:r>
              <a:rPr lang="en-US" altLang="zh-CN" dirty="0"/>
              <a:t>n1</a:t>
            </a:r>
            <a:r>
              <a:rPr lang="zh-CN" altLang="en-US" dirty="0"/>
              <a:t>个元素</a:t>
            </a:r>
            <a:r>
              <a:rPr lang="en-US" altLang="zh-CN" dirty="0"/>
              <a:t>a1</a:t>
            </a:r>
            <a:r>
              <a:rPr lang="zh-CN" altLang="en-US" dirty="0"/>
              <a:t>， </a:t>
            </a:r>
            <a:r>
              <a:rPr lang="en-US" altLang="zh-CN" dirty="0"/>
              <a:t>n2</a:t>
            </a:r>
            <a:r>
              <a:rPr lang="zh-CN" altLang="en-US" dirty="0"/>
              <a:t>个元素</a:t>
            </a:r>
            <a:r>
              <a:rPr lang="en-US" altLang="zh-CN" dirty="0"/>
              <a:t>a2</a:t>
            </a:r>
            <a:r>
              <a:rPr lang="zh-CN" altLang="en-US" dirty="0"/>
              <a:t>，</a:t>
            </a:r>
            <a:r>
              <a:rPr lang="en-US" altLang="zh-CN" dirty="0"/>
              <a:t>...</a:t>
            </a:r>
            <a:r>
              <a:rPr lang="zh-CN" altLang="en-US" dirty="0"/>
              <a:t>，</a:t>
            </a:r>
            <a:r>
              <a:rPr lang="en-US" altLang="zh-CN" dirty="0" err="1"/>
              <a:t>nk</a:t>
            </a:r>
            <a:r>
              <a:rPr lang="zh-CN" altLang="en-US" dirty="0"/>
              <a:t>个元素</a:t>
            </a:r>
            <a:r>
              <a:rPr lang="en-US" altLang="zh-CN" dirty="0" err="1"/>
              <a:t>ak</a:t>
            </a:r>
            <a:r>
              <a:rPr lang="zh-CN" altLang="en-US" dirty="0"/>
              <a:t>，</a:t>
            </a:r>
            <a:r>
              <a:rPr lang="en-US" altLang="zh-CN" dirty="0" err="1"/>
              <a:t>ni</a:t>
            </a:r>
            <a:r>
              <a:rPr lang="zh-CN" altLang="en-US" dirty="0"/>
              <a:t>被称为元素</a:t>
            </a:r>
            <a:r>
              <a:rPr lang="en-US" altLang="zh-CN" dirty="0"/>
              <a:t>ai</a:t>
            </a:r>
            <a:r>
              <a:rPr lang="zh-CN" altLang="en-US" dirty="0"/>
              <a:t>的重数，</a:t>
            </a:r>
            <a:r>
              <a:rPr lang="en-US" altLang="zh-CN" dirty="0"/>
              <a:t>k</a:t>
            </a:r>
            <a:r>
              <a:rPr lang="zh-CN" altLang="en-US" dirty="0"/>
              <a:t>成为多重集合的类别数在 </a:t>
            </a:r>
            <a:r>
              <a:rPr lang="en-US" altLang="zh-CN" dirty="0"/>
              <a:t>S </a:t>
            </a:r>
            <a:r>
              <a:rPr lang="zh-CN" altLang="en-US" dirty="0"/>
              <a:t>中任选 </a:t>
            </a:r>
            <a:r>
              <a:rPr lang="en-US" altLang="zh-CN" dirty="0"/>
              <a:t>r </a:t>
            </a:r>
            <a:r>
              <a:rPr lang="zh-CN" altLang="en-US" dirty="0"/>
              <a:t>个元素的排列称为</a:t>
            </a:r>
            <a:r>
              <a:rPr lang="en-US" altLang="zh-CN" dirty="0"/>
              <a:t>S</a:t>
            </a:r>
            <a:r>
              <a:rPr lang="zh-CN" altLang="en-US" dirty="0"/>
              <a:t>的</a:t>
            </a:r>
            <a:r>
              <a:rPr lang="en-US" altLang="zh-CN" dirty="0"/>
              <a:t>r</a:t>
            </a:r>
            <a:r>
              <a:rPr lang="zh-CN" altLang="en-US" dirty="0"/>
              <a:t>排列</a:t>
            </a:r>
            <a:endParaRPr lang="en-US" altLang="zh-CN" dirty="0"/>
          </a:p>
          <a:p>
            <a:r>
              <a:rPr lang="zh-CN" altLang="en-US" dirty="0"/>
              <a:t>当</a:t>
            </a:r>
            <a:r>
              <a:rPr lang="en-US" altLang="zh-CN" dirty="0"/>
              <a:t>r = n</a:t>
            </a:r>
            <a:r>
              <a:rPr lang="zh-CN" altLang="en-US" dirty="0"/>
              <a:t>（全排列）</a:t>
            </a:r>
            <a:endParaRPr lang="en-US" altLang="zh-CN" dirty="0"/>
          </a:p>
          <a:p>
            <a:r>
              <a:rPr lang="en-US" altLang="zh-CN" dirty="0"/>
              <a:t>P(n; n1*a1, n2*a2, ..., </a:t>
            </a:r>
            <a:r>
              <a:rPr lang="en-US" altLang="zh-CN" dirty="0" err="1"/>
              <a:t>nk</a:t>
            </a:r>
            <a:r>
              <a:rPr lang="en-US" altLang="zh-CN" dirty="0"/>
              <a:t>*</a:t>
            </a:r>
            <a:r>
              <a:rPr lang="en-US" altLang="zh-CN" dirty="0" err="1"/>
              <a:t>ak</a:t>
            </a:r>
            <a:r>
              <a:rPr lang="en-US" altLang="zh-CN" dirty="0"/>
              <a:t>) = n! / (n1! * n2! * ...* </a:t>
            </a:r>
            <a:r>
              <a:rPr lang="en-US" altLang="zh-CN" dirty="0" err="1"/>
              <a:t>nk</a:t>
            </a:r>
            <a:r>
              <a:rPr lang="en-US" altLang="zh-CN" dirty="0"/>
              <a:t>!)</a:t>
            </a:r>
          </a:p>
          <a:p>
            <a:r>
              <a:rPr lang="zh-CN" altLang="en-US" dirty="0"/>
              <a:t>在 </a:t>
            </a:r>
            <a:r>
              <a:rPr lang="en-US" altLang="zh-CN" dirty="0"/>
              <a:t>S </a:t>
            </a:r>
            <a:r>
              <a:rPr lang="zh-CN" altLang="en-US" dirty="0"/>
              <a:t>中任选 </a:t>
            </a:r>
            <a:r>
              <a:rPr lang="en-US" altLang="zh-CN" dirty="0"/>
              <a:t>r </a:t>
            </a:r>
            <a:r>
              <a:rPr lang="zh-CN" altLang="en-US" dirty="0"/>
              <a:t>个元素的组合称为</a:t>
            </a:r>
            <a:r>
              <a:rPr lang="en-US" altLang="zh-CN" dirty="0"/>
              <a:t>S</a:t>
            </a:r>
            <a:r>
              <a:rPr lang="zh-CN" altLang="en-US" dirty="0"/>
              <a:t>的</a:t>
            </a:r>
            <a:r>
              <a:rPr lang="en-US" altLang="zh-CN" dirty="0"/>
              <a:t>r</a:t>
            </a:r>
            <a:r>
              <a:rPr lang="zh-CN" altLang="en-US" dirty="0"/>
              <a:t>组合，当</a:t>
            </a:r>
            <a:r>
              <a:rPr lang="en-US" altLang="zh-CN" dirty="0"/>
              <a:t>r&lt;=</a:t>
            </a:r>
            <a:r>
              <a:rPr lang="zh-CN" altLang="en-US" dirty="0"/>
              <a:t>任意</a:t>
            </a:r>
            <a:r>
              <a:rPr lang="en-US" altLang="zh-CN" dirty="0" err="1"/>
              <a:t>ni</a:t>
            </a:r>
            <a:r>
              <a:rPr lang="zh-CN" altLang="en-US" dirty="0"/>
              <a:t>时，有公式 </a:t>
            </a:r>
            <a:r>
              <a:rPr lang="en-US" altLang="zh-CN" dirty="0"/>
              <a:t>C(n; n1*a1, n2*a2, ..., </a:t>
            </a:r>
            <a:r>
              <a:rPr lang="en-US" altLang="zh-CN" dirty="0" err="1"/>
              <a:t>nk</a:t>
            </a:r>
            <a:r>
              <a:rPr lang="en-US" altLang="zh-CN" dirty="0"/>
              <a:t>*</a:t>
            </a:r>
            <a:r>
              <a:rPr lang="en-US" altLang="zh-CN" dirty="0" err="1"/>
              <a:t>ak</a:t>
            </a:r>
            <a:r>
              <a:rPr lang="en-US" altLang="zh-CN" dirty="0"/>
              <a:t>) = C(k+r-1, r),</a:t>
            </a:r>
          </a:p>
        </p:txBody>
      </p:sp>
    </p:spTree>
    <p:extLst>
      <p:ext uri="{BB962C8B-B14F-4D97-AF65-F5344CB8AC3E}">
        <p14:creationId xmlns:p14="http://schemas.microsoft.com/office/powerpoint/2010/main" val="311096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1047</Words>
  <Application>Microsoft Office PowerPoint</Application>
  <PresentationFormat>宽屏</PresentationFormat>
  <Paragraphs>125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4" baseType="lpstr">
      <vt:lpstr>等线</vt:lpstr>
      <vt:lpstr>等线 Light</vt:lpstr>
      <vt:lpstr>Arial</vt:lpstr>
      <vt:lpstr>Cambria Math</vt:lpstr>
      <vt:lpstr>Office 主题​​</vt:lpstr>
      <vt:lpstr>组合 计数，容斥，概率期望与博弈论</vt:lpstr>
      <vt:lpstr>加法原理，乘法原理</vt:lpstr>
      <vt:lpstr>排列数</vt:lpstr>
      <vt:lpstr>组合数</vt:lpstr>
      <vt:lpstr>组合数计算</vt:lpstr>
      <vt:lpstr>Lucas定理</vt:lpstr>
      <vt:lpstr>PowerPoint 演示文稿</vt:lpstr>
      <vt:lpstr>PowerPoint 演示文稿</vt:lpstr>
      <vt:lpstr>多重集的排列数</vt:lpstr>
      <vt:lpstr>多重集的组合数</vt:lpstr>
      <vt:lpstr>PowerPoint 演示文稿</vt:lpstr>
      <vt:lpstr>容斥</vt:lpstr>
      <vt:lpstr>PowerPoint 演示文稿</vt:lpstr>
      <vt:lpstr>PowerPoint 演示文稿</vt:lpstr>
      <vt:lpstr>期望</vt:lpstr>
      <vt:lpstr>PowerPoint 演示文稿</vt:lpstr>
      <vt:lpstr>博弈</vt:lpstr>
      <vt:lpstr>有向图游戏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组合 计数，容斥，概率期望与博弈论</dc:title>
  <dc:creator>nadcy</dc:creator>
  <cp:lastModifiedBy>nadcy</cp:lastModifiedBy>
  <cp:revision>3</cp:revision>
  <dcterms:created xsi:type="dcterms:W3CDTF">2019-05-04T10:14:40Z</dcterms:created>
  <dcterms:modified xsi:type="dcterms:W3CDTF">2019-05-05T03:15:49Z</dcterms:modified>
</cp:coreProperties>
</file>