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257" r:id="rId4"/>
    <p:sldId id="326" r:id="rId5"/>
    <p:sldId id="327" r:id="rId6"/>
    <p:sldId id="328" r:id="rId7"/>
    <p:sldId id="329" r:id="rId8"/>
    <p:sldId id="330" r:id="rId9"/>
    <p:sldId id="331" r:id="rId10"/>
    <p:sldId id="332" r:id="rId11"/>
    <p:sldId id="333" r:id="rId12"/>
    <p:sldId id="334" r:id="rId13"/>
    <p:sldId id="322" r:id="rId14"/>
    <p:sldId id="335" r:id="rId15"/>
    <p:sldId id="336" r:id="rId16"/>
    <p:sldId id="337" r:id="rId17"/>
    <p:sldId id="338" r:id="rId18"/>
    <p:sldId id="339" r:id="rId19"/>
    <p:sldId id="340" r:id="rId20"/>
    <p:sldId id="341" r:id="rId21"/>
    <p:sldId id="342" r:id="rId22"/>
    <p:sldId id="343" r:id="rId23"/>
    <p:sldId id="348" r:id="rId24"/>
    <p:sldId id="349" r:id="rId25"/>
    <p:sldId id="310" r:id="rId26"/>
    <p:sldId id="325" r:id="rId27"/>
    <p:sldId id="350" r:id="rId28"/>
    <p:sldId id="352" r:id="rId29"/>
    <p:sldId id="354" r:id="rId30"/>
    <p:sldId id="355" r:id="rId31"/>
    <p:sldId id="351" r:id="rId32"/>
    <p:sldId id="357" r:id="rId33"/>
    <p:sldId id="353" r:id="rId34"/>
    <p:sldId id="358" r:id="rId35"/>
    <p:sldId id="359" r:id="rId36"/>
    <p:sldId id="356" r:id="rId37"/>
    <p:sldId id="360" r:id="rId38"/>
    <p:sldId id="361" r:id="rId39"/>
    <p:sldId id="362" r:id="rId40"/>
    <p:sldId id="363" r:id="rId41"/>
    <p:sldId id="364" r:id="rId42"/>
    <p:sldId id="365" r:id="rId43"/>
    <p:sldId id="366" r:id="rId44"/>
    <p:sldId id="382" r:id="rId45"/>
    <p:sldId id="367" r:id="rId46"/>
    <p:sldId id="381" r:id="rId47"/>
    <p:sldId id="368" r:id="rId48"/>
    <p:sldId id="369" r:id="rId49"/>
    <p:sldId id="370" r:id="rId50"/>
    <p:sldId id="371" r:id="rId51"/>
    <p:sldId id="311" r:id="rId52"/>
    <p:sldId id="312" r:id="rId53"/>
    <p:sldId id="313" r:id="rId54"/>
    <p:sldId id="316" r:id="rId55"/>
    <p:sldId id="315" r:id="rId56"/>
    <p:sldId id="317" r:id="rId5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1" autoAdjust="0"/>
    <p:restoredTop sz="94660"/>
  </p:normalViewPr>
  <p:slideViewPr>
    <p:cSldViewPr snapToGrid="0">
      <p:cViewPr varScale="1">
        <p:scale>
          <a:sx n="108" d="100"/>
          <a:sy n="108" d="100"/>
        </p:scale>
        <p:origin x="7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3E61CD-8114-4C93-9EB3-247036524A4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33F4309-D73D-421F-9D41-D648295EB1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DF7D31B-49B6-4B66-B2B9-DBF316CEDBE7}"/>
              </a:ext>
            </a:extLst>
          </p:cNvPr>
          <p:cNvSpPr>
            <a:spLocks noGrp="1"/>
          </p:cNvSpPr>
          <p:nvPr>
            <p:ph type="dt" sz="half" idx="10"/>
          </p:nvPr>
        </p:nvSpPr>
        <p:spPr/>
        <p:txBody>
          <a:bodyPr/>
          <a:lstStyle/>
          <a:p>
            <a:fld id="{3BA66831-D390-47F8-918A-7CCB27CBBAF9}" type="datetimeFigureOut">
              <a:rPr lang="zh-CN" altLang="en-US" smtClean="0"/>
              <a:t>2019/8/12</a:t>
            </a:fld>
            <a:endParaRPr lang="zh-CN" altLang="en-US"/>
          </a:p>
        </p:txBody>
      </p:sp>
      <p:sp>
        <p:nvSpPr>
          <p:cNvPr id="5" name="页脚占位符 4">
            <a:extLst>
              <a:ext uri="{FF2B5EF4-FFF2-40B4-BE49-F238E27FC236}">
                <a16:creationId xmlns:a16="http://schemas.microsoft.com/office/drawing/2014/main" id="{96031090-53A1-4885-B67C-E9D2D1877E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A82569-01B4-4C15-9911-32E23D0070C8}"/>
              </a:ext>
            </a:extLst>
          </p:cNvPr>
          <p:cNvSpPr>
            <a:spLocks noGrp="1"/>
          </p:cNvSpPr>
          <p:nvPr>
            <p:ph type="sldNum" sz="quarter" idx="12"/>
          </p:nvPr>
        </p:nvSpPr>
        <p:spPr/>
        <p:txBody>
          <a:bodyPr/>
          <a:lstStyle/>
          <a:p>
            <a:fld id="{098703AE-839F-4D98-9F9E-001EE3E14F07}" type="slidenum">
              <a:rPr lang="zh-CN" altLang="en-US" smtClean="0"/>
              <a:t>‹#›</a:t>
            </a:fld>
            <a:endParaRPr lang="zh-CN" altLang="en-US"/>
          </a:p>
        </p:txBody>
      </p:sp>
    </p:spTree>
    <p:extLst>
      <p:ext uri="{BB962C8B-B14F-4D97-AF65-F5344CB8AC3E}">
        <p14:creationId xmlns:p14="http://schemas.microsoft.com/office/powerpoint/2010/main" val="142348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128CB1-85EC-4EF9-88F5-04A182FA83F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DA8A39-7FCD-447D-89B9-0848EBDE00F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5E6308-0068-4E32-883B-CBF7530D09A9}"/>
              </a:ext>
            </a:extLst>
          </p:cNvPr>
          <p:cNvSpPr>
            <a:spLocks noGrp="1"/>
          </p:cNvSpPr>
          <p:nvPr>
            <p:ph type="dt" sz="half" idx="10"/>
          </p:nvPr>
        </p:nvSpPr>
        <p:spPr/>
        <p:txBody>
          <a:bodyPr/>
          <a:lstStyle/>
          <a:p>
            <a:fld id="{3BA66831-D390-47F8-918A-7CCB27CBBAF9}" type="datetimeFigureOut">
              <a:rPr lang="zh-CN" altLang="en-US" smtClean="0"/>
              <a:t>2019/8/12</a:t>
            </a:fld>
            <a:endParaRPr lang="zh-CN" altLang="en-US"/>
          </a:p>
        </p:txBody>
      </p:sp>
      <p:sp>
        <p:nvSpPr>
          <p:cNvPr id="5" name="页脚占位符 4">
            <a:extLst>
              <a:ext uri="{FF2B5EF4-FFF2-40B4-BE49-F238E27FC236}">
                <a16:creationId xmlns:a16="http://schemas.microsoft.com/office/drawing/2014/main" id="{52DBB1B5-09AC-48F8-AA1C-A3849EE6FD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F93A3-7FED-4745-B97D-6FBA0481137B}"/>
              </a:ext>
            </a:extLst>
          </p:cNvPr>
          <p:cNvSpPr>
            <a:spLocks noGrp="1"/>
          </p:cNvSpPr>
          <p:nvPr>
            <p:ph type="sldNum" sz="quarter" idx="12"/>
          </p:nvPr>
        </p:nvSpPr>
        <p:spPr/>
        <p:txBody>
          <a:bodyPr/>
          <a:lstStyle/>
          <a:p>
            <a:fld id="{098703AE-839F-4D98-9F9E-001EE3E14F07}" type="slidenum">
              <a:rPr lang="zh-CN" altLang="en-US" smtClean="0"/>
              <a:t>‹#›</a:t>
            </a:fld>
            <a:endParaRPr lang="zh-CN" altLang="en-US"/>
          </a:p>
        </p:txBody>
      </p:sp>
    </p:spTree>
    <p:extLst>
      <p:ext uri="{BB962C8B-B14F-4D97-AF65-F5344CB8AC3E}">
        <p14:creationId xmlns:p14="http://schemas.microsoft.com/office/powerpoint/2010/main" val="27483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100D803-BEB4-4240-AF68-B2604D1A79A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4B5DC14-D3A6-469F-9CF4-ACF2C44B900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9575F26-297D-4AE6-BCDF-A31EF790C629}"/>
              </a:ext>
            </a:extLst>
          </p:cNvPr>
          <p:cNvSpPr>
            <a:spLocks noGrp="1"/>
          </p:cNvSpPr>
          <p:nvPr>
            <p:ph type="dt" sz="half" idx="10"/>
          </p:nvPr>
        </p:nvSpPr>
        <p:spPr/>
        <p:txBody>
          <a:bodyPr/>
          <a:lstStyle/>
          <a:p>
            <a:fld id="{3BA66831-D390-47F8-918A-7CCB27CBBAF9}" type="datetimeFigureOut">
              <a:rPr lang="zh-CN" altLang="en-US" smtClean="0"/>
              <a:t>2019/8/12</a:t>
            </a:fld>
            <a:endParaRPr lang="zh-CN" altLang="en-US"/>
          </a:p>
        </p:txBody>
      </p:sp>
      <p:sp>
        <p:nvSpPr>
          <p:cNvPr id="5" name="页脚占位符 4">
            <a:extLst>
              <a:ext uri="{FF2B5EF4-FFF2-40B4-BE49-F238E27FC236}">
                <a16:creationId xmlns:a16="http://schemas.microsoft.com/office/drawing/2014/main" id="{B0D3D63A-B4AC-4B88-9CFB-70FFC587BE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37AE23F-E2D0-4D05-8207-8F7D38771412}"/>
              </a:ext>
            </a:extLst>
          </p:cNvPr>
          <p:cNvSpPr>
            <a:spLocks noGrp="1"/>
          </p:cNvSpPr>
          <p:nvPr>
            <p:ph type="sldNum" sz="quarter" idx="12"/>
          </p:nvPr>
        </p:nvSpPr>
        <p:spPr/>
        <p:txBody>
          <a:bodyPr/>
          <a:lstStyle/>
          <a:p>
            <a:fld id="{098703AE-839F-4D98-9F9E-001EE3E14F07}" type="slidenum">
              <a:rPr lang="zh-CN" altLang="en-US" smtClean="0"/>
              <a:t>‹#›</a:t>
            </a:fld>
            <a:endParaRPr lang="zh-CN" altLang="en-US"/>
          </a:p>
        </p:txBody>
      </p:sp>
    </p:spTree>
    <p:extLst>
      <p:ext uri="{BB962C8B-B14F-4D97-AF65-F5344CB8AC3E}">
        <p14:creationId xmlns:p14="http://schemas.microsoft.com/office/powerpoint/2010/main" val="153765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02AAC4-2126-42C5-9CFC-B5C09D26D50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8E859EF-E6A4-464E-9DC8-8CF0A6B2472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2C3165-B115-4D21-A625-372FE96ED566}"/>
              </a:ext>
            </a:extLst>
          </p:cNvPr>
          <p:cNvSpPr>
            <a:spLocks noGrp="1"/>
          </p:cNvSpPr>
          <p:nvPr>
            <p:ph type="dt" sz="half" idx="10"/>
          </p:nvPr>
        </p:nvSpPr>
        <p:spPr/>
        <p:txBody>
          <a:bodyPr/>
          <a:lstStyle/>
          <a:p>
            <a:fld id="{3BA66831-D390-47F8-918A-7CCB27CBBAF9}" type="datetimeFigureOut">
              <a:rPr lang="zh-CN" altLang="en-US" smtClean="0"/>
              <a:t>2019/8/12</a:t>
            </a:fld>
            <a:endParaRPr lang="zh-CN" altLang="en-US"/>
          </a:p>
        </p:txBody>
      </p:sp>
      <p:sp>
        <p:nvSpPr>
          <p:cNvPr id="5" name="页脚占位符 4">
            <a:extLst>
              <a:ext uri="{FF2B5EF4-FFF2-40B4-BE49-F238E27FC236}">
                <a16:creationId xmlns:a16="http://schemas.microsoft.com/office/drawing/2014/main" id="{E8162AD6-B9D5-4035-8B6C-BA639BBA2C8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E92420-FAB5-4732-AAA2-C718297A8437}"/>
              </a:ext>
            </a:extLst>
          </p:cNvPr>
          <p:cNvSpPr>
            <a:spLocks noGrp="1"/>
          </p:cNvSpPr>
          <p:nvPr>
            <p:ph type="sldNum" sz="quarter" idx="12"/>
          </p:nvPr>
        </p:nvSpPr>
        <p:spPr/>
        <p:txBody>
          <a:bodyPr/>
          <a:lstStyle/>
          <a:p>
            <a:fld id="{098703AE-839F-4D98-9F9E-001EE3E14F07}" type="slidenum">
              <a:rPr lang="zh-CN" altLang="en-US" smtClean="0"/>
              <a:t>‹#›</a:t>
            </a:fld>
            <a:endParaRPr lang="zh-CN" altLang="en-US"/>
          </a:p>
        </p:txBody>
      </p:sp>
    </p:spTree>
    <p:extLst>
      <p:ext uri="{BB962C8B-B14F-4D97-AF65-F5344CB8AC3E}">
        <p14:creationId xmlns:p14="http://schemas.microsoft.com/office/powerpoint/2010/main" val="382726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FB6AF8-28AF-446E-8D46-1A96271499C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C4FB7EF-0105-489D-ADC6-D387E0667A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0F5C4B-7855-4B93-9FB8-10C31DF9421B}"/>
              </a:ext>
            </a:extLst>
          </p:cNvPr>
          <p:cNvSpPr>
            <a:spLocks noGrp="1"/>
          </p:cNvSpPr>
          <p:nvPr>
            <p:ph type="dt" sz="half" idx="10"/>
          </p:nvPr>
        </p:nvSpPr>
        <p:spPr/>
        <p:txBody>
          <a:bodyPr/>
          <a:lstStyle/>
          <a:p>
            <a:fld id="{3BA66831-D390-47F8-918A-7CCB27CBBAF9}" type="datetimeFigureOut">
              <a:rPr lang="zh-CN" altLang="en-US" smtClean="0"/>
              <a:t>2019/8/12</a:t>
            </a:fld>
            <a:endParaRPr lang="zh-CN" altLang="en-US"/>
          </a:p>
        </p:txBody>
      </p:sp>
      <p:sp>
        <p:nvSpPr>
          <p:cNvPr id="5" name="页脚占位符 4">
            <a:extLst>
              <a:ext uri="{FF2B5EF4-FFF2-40B4-BE49-F238E27FC236}">
                <a16:creationId xmlns:a16="http://schemas.microsoft.com/office/drawing/2014/main" id="{E8EBC85D-F004-4AC0-9114-DDAE28CB8E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08932E0-F905-464C-8D4D-0DB2D73CE73C}"/>
              </a:ext>
            </a:extLst>
          </p:cNvPr>
          <p:cNvSpPr>
            <a:spLocks noGrp="1"/>
          </p:cNvSpPr>
          <p:nvPr>
            <p:ph type="sldNum" sz="quarter" idx="12"/>
          </p:nvPr>
        </p:nvSpPr>
        <p:spPr/>
        <p:txBody>
          <a:bodyPr/>
          <a:lstStyle/>
          <a:p>
            <a:fld id="{098703AE-839F-4D98-9F9E-001EE3E14F07}" type="slidenum">
              <a:rPr lang="zh-CN" altLang="en-US" smtClean="0"/>
              <a:t>‹#›</a:t>
            </a:fld>
            <a:endParaRPr lang="zh-CN" altLang="en-US"/>
          </a:p>
        </p:txBody>
      </p:sp>
    </p:spTree>
    <p:extLst>
      <p:ext uri="{BB962C8B-B14F-4D97-AF65-F5344CB8AC3E}">
        <p14:creationId xmlns:p14="http://schemas.microsoft.com/office/powerpoint/2010/main" val="39914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933287-3BF7-43C1-96A2-0F505527E1F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3250440-3854-4AAA-B5AD-4329C60FCAD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4F4FD10-7B06-472D-B065-2D8221BDC56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554B55A-76CE-4C3C-9C4A-49171BBA5328}"/>
              </a:ext>
            </a:extLst>
          </p:cNvPr>
          <p:cNvSpPr>
            <a:spLocks noGrp="1"/>
          </p:cNvSpPr>
          <p:nvPr>
            <p:ph type="dt" sz="half" idx="10"/>
          </p:nvPr>
        </p:nvSpPr>
        <p:spPr/>
        <p:txBody>
          <a:bodyPr/>
          <a:lstStyle/>
          <a:p>
            <a:fld id="{3BA66831-D390-47F8-918A-7CCB27CBBAF9}" type="datetimeFigureOut">
              <a:rPr lang="zh-CN" altLang="en-US" smtClean="0"/>
              <a:t>2019/8/12</a:t>
            </a:fld>
            <a:endParaRPr lang="zh-CN" altLang="en-US"/>
          </a:p>
        </p:txBody>
      </p:sp>
      <p:sp>
        <p:nvSpPr>
          <p:cNvPr id="6" name="页脚占位符 5">
            <a:extLst>
              <a:ext uri="{FF2B5EF4-FFF2-40B4-BE49-F238E27FC236}">
                <a16:creationId xmlns:a16="http://schemas.microsoft.com/office/drawing/2014/main" id="{E85D3B94-B46B-40B6-BA7F-CDF6D3AF9DE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697DB75-DEA1-46AB-8817-1FF31F2E9A0F}"/>
              </a:ext>
            </a:extLst>
          </p:cNvPr>
          <p:cNvSpPr>
            <a:spLocks noGrp="1"/>
          </p:cNvSpPr>
          <p:nvPr>
            <p:ph type="sldNum" sz="quarter" idx="12"/>
          </p:nvPr>
        </p:nvSpPr>
        <p:spPr/>
        <p:txBody>
          <a:bodyPr/>
          <a:lstStyle/>
          <a:p>
            <a:fld id="{098703AE-839F-4D98-9F9E-001EE3E14F07}" type="slidenum">
              <a:rPr lang="zh-CN" altLang="en-US" smtClean="0"/>
              <a:t>‹#›</a:t>
            </a:fld>
            <a:endParaRPr lang="zh-CN" altLang="en-US"/>
          </a:p>
        </p:txBody>
      </p:sp>
    </p:spTree>
    <p:extLst>
      <p:ext uri="{BB962C8B-B14F-4D97-AF65-F5344CB8AC3E}">
        <p14:creationId xmlns:p14="http://schemas.microsoft.com/office/powerpoint/2010/main" val="70194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F89473-0B67-473B-A6D1-80764199613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91DBD1E-3856-4C47-B3FA-50752E8407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57476A4-2669-46C8-B94C-CA753960525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C9B3E03-86B2-4828-BBCF-386B6B452A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0CE4FB7-BE03-4449-ADCD-E74ACF08EE0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AC1EB2D-44C7-4FE2-AD4F-BA715F7E2D39}"/>
              </a:ext>
            </a:extLst>
          </p:cNvPr>
          <p:cNvSpPr>
            <a:spLocks noGrp="1"/>
          </p:cNvSpPr>
          <p:nvPr>
            <p:ph type="dt" sz="half" idx="10"/>
          </p:nvPr>
        </p:nvSpPr>
        <p:spPr/>
        <p:txBody>
          <a:bodyPr/>
          <a:lstStyle/>
          <a:p>
            <a:fld id="{3BA66831-D390-47F8-918A-7CCB27CBBAF9}" type="datetimeFigureOut">
              <a:rPr lang="zh-CN" altLang="en-US" smtClean="0"/>
              <a:t>2019/8/12</a:t>
            </a:fld>
            <a:endParaRPr lang="zh-CN" altLang="en-US"/>
          </a:p>
        </p:txBody>
      </p:sp>
      <p:sp>
        <p:nvSpPr>
          <p:cNvPr id="8" name="页脚占位符 7">
            <a:extLst>
              <a:ext uri="{FF2B5EF4-FFF2-40B4-BE49-F238E27FC236}">
                <a16:creationId xmlns:a16="http://schemas.microsoft.com/office/drawing/2014/main" id="{60871090-6CF7-405C-B58A-A24153665F4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0DE4B7F-47E9-4B4C-B6B6-B81BA4D52ED9}"/>
              </a:ext>
            </a:extLst>
          </p:cNvPr>
          <p:cNvSpPr>
            <a:spLocks noGrp="1"/>
          </p:cNvSpPr>
          <p:nvPr>
            <p:ph type="sldNum" sz="quarter" idx="12"/>
          </p:nvPr>
        </p:nvSpPr>
        <p:spPr/>
        <p:txBody>
          <a:bodyPr/>
          <a:lstStyle/>
          <a:p>
            <a:fld id="{098703AE-839F-4D98-9F9E-001EE3E14F07}" type="slidenum">
              <a:rPr lang="zh-CN" altLang="en-US" smtClean="0"/>
              <a:t>‹#›</a:t>
            </a:fld>
            <a:endParaRPr lang="zh-CN" altLang="en-US"/>
          </a:p>
        </p:txBody>
      </p:sp>
    </p:spTree>
    <p:extLst>
      <p:ext uri="{BB962C8B-B14F-4D97-AF65-F5344CB8AC3E}">
        <p14:creationId xmlns:p14="http://schemas.microsoft.com/office/powerpoint/2010/main" val="317105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E48777-D615-4039-99D2-91116AF4498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01A6D2D-F4D0-45B6-A39B-2F3ABFFDB922}"/>
              </a:ext>
            </a:extLst>
          </p:cNvPr>
          <p:cNvSpPr>
            <a:spLocks noGrp="1"/>
          </p:cNvSpPr>
          <p:nvPr>
            <p:ph type="dt" sz="half" idx="10"/>
          </p:nvPr>
        </p:nvSpPr>
        <p:spPr/>
        <p:txBody>
          <a:bodyPr/>
          <a:lstStyle/>
          <a:p>
            <a:fld id="{3BA66831-D390-47F8-918A-7CCB27CBBAF9}" type="datetimeFigureOut">
              <a:rPr lang="zh-CN" altLang="en-US" smtClean="0"/>
              <a:t>2019/8/12</a:t>
            </a:fld>
            <a:endParaRPr lang="zh-CN" altLang="en-US"/>
          </a:p>
        </p:txBody>
      </p:sp>
      <p:sp>
        <p:nvSpPr>
          <p:cNvPr id="4" name="页脚占位符 3">
            <a:extLst>
              <a:ext uri="{FF2B5EF4-FFF2-40B4-BE49-F238E27FC236}">
                <a16:creationId xmlns:a16="http://schemas.microsoft.com/office/drawing/2014/main" id="{18BAE710-E933-4E44-A1F9-8F98C6AF86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7630F07-213A-4580-BEF7-58D8CEE86AD0}"/>
              </a:ext>
            </a:extLst>
          </p:cNvPr>
          <p:cNvSpPr>
            <a:spLocks noGrp="1"/>
          </p:cNvSpPr>
          <p:nvPr>
            <p:ph type="sldNum" sz="quarter" idx="12"/>
          </p:nvPr>
        </p:nvSpPr>
        <p:spPr/>
        <p:txBody>
          <a:bodyPr/>
          <a:lstStyle/>
          <a:p>
            <a:fld id="{098703AE-839F-4D98-9F9E-001EE3E14F07}" type="slidenum">
              <a:rPr lang="zh-CN" altLang="en-US" smtClean="0"/>
              <a:t>‹#›</a:t>
            </a:fld>
            <a:endParaRPr lang="zh-CN" altLang="en-US"/>
          </a:p>
        </p:txBody>
      </p:sp>
    </p:spTree>
    <p:extLst>
      <p:ext uri="{BB962C8B-B14F-4D97-AF65-F5344CB8AC3E}">
        <p14:creationId xmlns:p14="http://schemas.microsoft.com/office/powerpoint/2010/main" val="58922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EF9FB1C-B6F3-406B-BBF3-6C13595BC0E4}"/>
              </a:ext>
            </a:extLst>
          </p:cNvPr>
          <p:cNvSpPr>
            <a:spLocks noGrp="1"/>
          </p:cNvSpPr>
          <p:nvPr>
            <p:ph type="dt" sz="half" idx="10"/>
          </p:nvPr>
        </p:nvSpPr>
        <p:spPr/>
        <p:txBody>
          <a:bodyPr/>
          <a:lstStyle/>
          <a:p>
            <a:fld id="{3BA66831-D390-47F8-918A-7CCB27CBBAF9}" type="datetimeFigureOut">
              <a:rPr lang="zh-CN" altLang="en-US" smtClean="0"/>
              <a:t>2019/8/12</a:t>
            </a:fld>
            <a:endParaRPr lang="zh-CN" altLang="en-US"/>
          </a:p>
        </p:txBody>
      </p:sp>
      <p:sp>
        <p:nvSpPr>
          <p:cNvPr id="3" name="页脚占位符 2">
            <a:extLst>
              <a:ext uri="{FF2B5EF4-FFF2-40B4-BE49-F238E27FC236}">
                <a16:creationId xmlns:a16="http://schemas.microsoft.com/office/drawing/2014/main" id="{D8B35EC7-466E-4824-A1B3-1594644590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0629074-BA15-45C5-98B1-1402F2F730BF}"/>
              </a:ext>
            </a:extLst>
          </p:cNvPr>
          <p:cNvSpPr>
            <a:spLocks noGrp="1"/>
          </p:cNvSpPr>
          <p:nvPr>
            <p:ph type="sldNum" sz="quarter" idx="12"/>
          </p:nvPr>
        </p:nvSpPr>
        <p:spPr/>
        <p:txBody>
          <a:bodyPr/>
          <a:lstStyle/>
          <a:p>
            <a:fld id="{098703AE-839F-4D98-9F9E-001EE3E14F07}" type="slidenum">
              <a:rPr lang="zh-CN" altLang="en-US" smtClean="0"/>
              <a:t>‹#›</a:t>
            </a:fld>
            <a:endParaRPr lang="zh-CN" altLang="en-US"/>
          </a:p>
        </p:txBody>
      </p:sp>
    </p:spTree>
    <p:extLst>
      <p:ext uri="{BB962C8B-B14F-4D97-AF65-F5344CB8AC3E}">
        <p14:creationId xmlns:p14="http://schemas.microsoft.com/office/powerpoint/2010/main" val="355642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16340F-432A-4184-A599-3BBAA237B4B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DA5D058-098C-40D0-A02F-343B554C14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AFDD009-6BDE-45D8-BD03-2C156C5FF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8A2A584-97B4-4742-B6E4-574BB3E257CA}"/>
              </a:ext>
            </a:extLst>
          </p:cNvPr>
          <p:cNvSpPr>
            <a:spLocks noGrp="1"/>
          </p:cNvSpPr>
          <p:nvPr>
            <p:ph type="dt" sz="half" idx="10"/>
          </p:nvPr>
        </p:nvSpPr>
        <p:spPr/>
        <p:txBody>
          <a:bodyPr/>
          <a:lstStyle/>
          <a:p>
            <a:fld id="{3BA66831-D390-47F8-918A-7CCB27CBBAF9}" type="datetimeFigureOut">
              <a:rPr lang="zh-CN" altLang="en-US" smtClean="0"/>
              <a:t>2019/8/12</a:t>
            </a:fld>
            <a:endParaRPr lang="zh-CN" altLang="en-US"/>
          </a:p>
        </p:txBody>
      </p:sp>
      <p:sp>
        <p:nvSpPr>
          <p:cNvPr id="6" name="页脚占位符 5">
            <a:extLst>
              <a:ext uri="{FF2B5EF4-FFF2-40B4-BE49-F238E27FC236}">
                <a16:creationId xmlns:a16="http://schemas.microsoft.com/office/drawing/2014/main" id="{70B36A66-9C3B-469C-8069-BBC85E5B2AD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9C1110A-C0C3-4116-874F-048E2832F5FB}"/>
              </a:ext>
            </a:extLst>
          </p:cNvPr>
          <p:cNvSpPr>
            <a:spLocks noGrp="1"/>
          </p:cNvSpPr>
          <p:nvPr>
            <p:ph type="sldNum" sz="quarter" idx="12"/>
          </p:nvPr>
        </p:nvSpPr>
        <p:spPr/>
        <p:txBody>
          <a:bodyPr/>
          <a:lstStyle/>
          <a:p>
            <a:fld id="{098703AE-839F-4D98-9F9E-001EE3E14F07}" type="slidenum">
              <a:rPr lang="zh-CN" altLang="en-US" smtClean="0"/>
              <a:t>‹#›</a:t>
            </a:fld>
            <a:endParaRPr lang="zh-CN" altLang="en-US"/>
          </a:p>
        </p:txBody>
      </p:sp>
    </p:spTree>
    <p:extLst>
      <p:ext uri="{BB962C8B-B14F-4D97-AF65-F5344CB8AC3E}">
        <p14:creationId xmlns:p14="http://schemas.microsoft.com/office/powerpoint/2010/main" val="184955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92D279-2439-4910-AB95-C52A0E9D198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939828F-C6AC-45A6-9657-B9146BCADE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D9CEF4D-B01A-45DC-8E40-93018436A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A01CEE0-943B-4E2D-A6C0-C84A9BA3C483}"/>
              </a:ext>
            </a:extLst>
          </p:cNvPr>
          <p:cNvSpPr>
            <a:spLocks noGrp="1"/>
          </p:cNvSpPr>
          <p:nvPr>
            <p:ph type="dt" sz="half" idx="10"/>
          </p:nvPr>
        </p:nvSpPr>
        <p:spPr/>
        <p:txBody>
          <a:bodyPr/>
          <a:lstStyle/>
          <a:p>
            <a:fld id="{3BA66831-D390-47F8-918A-7CCB27CBBAF9}" type="datetimeFigureOut">
              <a:rPr lang="zh-CN" altLang="en-US" smtClean="0"/>
              <a:t>2019/8/12</a:t>
            </a:fld>
            <a:endParaRPr lang="zh-CN" altLang="en-US"/>
          </a:p>
        </p:txBody>
      </p:sp>
      <p:sp>
        <p:nvSpPr>
          <p:cNvPr id="6" name="页脚占位符 5">
            <a:extLst>
              <a:ext uri="{FF2B5EF4-FFF2-40B4-BE49-F238E27FC236}">
                <a16:creationId xmlns:a16="http://schemas.microsoft.com/office/drawing/2014/main" id="{DA4A396A-9E58-4933-A46D-EE4FA2BD935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D2C009C-6A33-490C-A62D-B34F0B9673C2}"/>
              </a:ext>
            </a:extLst>
          </p:cNvPr>
          <p:cNvSpPr>
            <a:spLocks noGrp="1"/>
          </p:cNvSpPr>
          <p:nvPr>
            <p:ph type="sldNum" sz="quarter" idx="12"/>
          </p:nvPr>
        </p:nvSpPr>
        <p:spPr/>
        <p:txBody>
          <a:bodyPr/>
          <a:lstStyle/>
          <a:p>
            <a:fld id="{098703AE-839F-4D98-9F9E-001EE3E14F07}" type="slidenum">
              <a:rPr lang="zh-CN" altLang="en-US" smtClean="0"/>
              <a:t>‹#›</a:t>
            </a:fld>
            <a:endParaRPr lang="zh-CN" altLang="en-US"/>
          </a:p>
        </p:txBody>
      </p:sp>
    </p:spTree>
    <p:extLst>
      <p:ext uri="{BB962C8B-B14F-4D97-AF65-F5344CB8AC3E}">
        <p14:creationId xmlns:p14="http://schemas.microsoft.com/office/powerpoint/2010/main" val="191833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D8E6CC4-D242-427F-B869-83DC4F7CCC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AC172B-EFC7-414B-A5CD-DE045B8465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E589C5E-7965-4C61-A2AC-0E11CDB088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66831-D390-47F8-918A-7CCB27CBBAF9}" type="datetimeFigureOut">
              <a:rPr lang="zh-CN" altLang="en-US" smtClean="0"/>
              <a:t>2019/8/12</a:t>
            </a:fld>
            <a:endParaRPr lang="zh-CN" altLang="en-US"/>
          </a:p>
        </p:txBody>
      </p:sp>
      <p:sp>
        <p:nvSpPr>
          <p:cNvPr id="5" name="页脚占位符 4">
            <a:extLst>
              <a:ext uri="{FF2B5EF4-FFF2-40B4-BE49-F238E27FC236}">
                <a16:creationId xmlns:a16="http://schemas.microsoft.com/office/drawing/2014/main" id="{F5930C76-B2B2-4A4A-92FD-27DB5E2EDD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73AAA96-22F8-4051-B1AA-57F2F05358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703AE-839F-4D98-9F9E-001EE3E14F07}" type="slidenum">
              <a:rPr lang="zh-CN" altLang="en-US" smtClean="0"/>
              <a:t>‹#›</a:t>
            </a:fld>
            <a:endParaRPr lang="zh-CN" altLang="en-US"/>
          </a:p>
        </p:txBody>
      </p:sp>
    </p:spTree>
    <p:extLst>
      <p:ext uri="{BB962C8B-B14F-4D97-AF65-F5344CB8AC3E}">
        <p14:creationId xmlns:p14="http://schemas.microsoft.com/office/powerpoint/2010/main" val="2207578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58B7EB-545F-47AF-8704-5E9AFA9A160C}"/>
              </a:ext>
            </a:extLst>
          </p:cNvPr>
          <p:cNvSpPr>
            <a:spLocks noGrp="1"/>
          </p:cNvSpPr>
          <p:nvPr>
            <p:ph type="ctrTitle"/>
          </p:nvPr>
        </p:nvSpPr>
        <p:spPr/>
        <p:txBody>
          <a:bodyPr/>
          <a:lstStyle/>
          <a:p>
            <a:r>
              <a:rPr lang="zh-CN" altLang="en-US" dirty="0"/>
              <a:t>图论</a:t>
            </a:r>
            <a:r>
              <a:rPr lang="en-US" altLang="zh-CN" dirty="0"/>
              <a:t>(2)</a:t>
            </a:r>
            <a:endParaRPr lang="zh-CN" altLang="en-US" dirty="0"/>
          </a:p>
        </p:txBody>
      </p:sp>
      <p:sp>
        <p:nvSpPr>
          <p:cNvPr id="3" name="副标题 2">
            <a:extLst>
              <a:ext uri="{FF2B5EF4-FFF2-40B4-BE49-F238E27FC236}">
                <a16:creationId xmlns:a16="http://schemas.microsoft.com/office/drawing/2014/main" id="{7E1C0F6D-C035-4C8E-A950-056FFBD05E04}"/>
              </a:ext>
            </a:extLst>
          </p:cNvPr>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55445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DB27B4DC-476F-4C3B-9D63-6994EE8CD550}"/>
                  </a:ext>
                </a:extLst>
              </p:cNvPr>
              <p:cNvSpPr>
                <a:spLocks noGrp="1"/>
              </p:cNvSpPr>
              <p:nvPr>
                <p:ph type="title"/>
              </p:nvPr>
            </p:nvSpPr>
            <p:spPr/>
            <p:txBody>
              <a:bodyPr/>
              <a:lstStyle/>
              <a:p>
                <a14:m>
                  <m:oMath xmlns:m="http://schemas.openxmlformats.org/officeDocument/2006/math">
                    <m:r>
                      <a:rPr lang="en-US" altLang="zh-CN" i="1" dirty="0" smtClean="0">
                        <a:latin typeface="Cambria Math" panose="02040503050406030204" pitchFamily="18" charset="0"/>
                      </a:rPr>
                      <m:t>𝐴</m:t>
                    </m:r>
                    <m:r>
                      <a:rPr lang="zh-CN" altLang="en-US" i="1" dirty="0">
                        <a:latin typeface="Cambria Math" panose="02040503050406030204" pitchFamily="18" charset="0"/>
                      </a:rPr>
                      <m:t>∗</m:t>
                    </m:r>
                  </m:oMath>
                </a14:m>
                <a:r>
                  <a:rPr lang="zh-CN" altLang="en-US" dirty="0"/>
                  <a:t>算法</a:t>
                </a:r>
              </a:p>
            </p:txBody>
          </p:sp>
        </mc:Choice>
        <mc:Fallback xmlns="">
          <p:sp>
            <p:nvSpPr>
              <p:cNvPr id="2" name="标题 1">
                <a:extLst>
                  <a:ext uri="{FF2B5EF4-FFF2-40B4-BE49-F238E27FC236}">
                    <a16:creationId xmlns:a16="http://schemas.microsoft.com/office/drawing/2014/main" id="{DB27B4DC-476F-4C3B-9D63-6994EE8CD550}"/>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zh-CN" altLang="en-US">
                    <a:noFill/>
                  </a:rPr>
                  <a:t> </a:t>
                </a:r>
              </a:p>
            </p:txBody>
          </p:sp>
        </mc:Fallback>
      </mc:AlternateContent>
      <p:sp>
        <p:nvSpPr>
          <p:cNvPr id="3" name="内容占位符 2">
            <a:extLst>
              <a:ext uri="{FF2B5EF4-FFF2-40B4-BE49-F238E27FC236}">
                <a16:creationId xmlns:a16="http://schemas.microsoft.com/office/drawing/2014/main" id="{22DFF0CA-A0CA-47DA-90ED-ADA69DB540E1}"/>
              </a:ext>
            </a:extLst>
          </p:cNvPr>
          <p:cNvSpPr>
            <a:spLocks noGrp="1"/>
          </p:cNvSpPr>
          <p:nvPr>
            <p:ph idx="1"/>
          </p:nvPr>
        </p:nvSpPr>
        <p:spPr/>
        <p:txBody>
          <a:bodyPr/>
          <a:lstStyle/>
          <a:p>
            <a:r>
              <a:rPr lang="zh-CN" altLang="en-US" dirty="0"/>
              <a:t>为了提高搜索效率，可以对未来可能产生的代价进行预估。</a:t>
            </a:r>
            <a:endParaRPr lang="en-US" altLang="zh-CN" dirty="0"/>
          </a:p>
          <a:p>
            <a:r>
              <a:rPr lang="zh-CN" altLang="en-US" dirty="0"/>
              <a:t>即设计一个估价函数。</a:t>
            </a:r>
            <a:endParaRPr lang="en-US" altLang="zh-CN" dirty="0"/>
          </a:p>
          <a:p>
            <a:r>
              <a:rPr lang="zh-CN" altLang="en-US" dirty="0"/>
              <a:t>估计图中当前点到终点的距离，并以此决定他的搜索方向。</a:t>
            </a:r>
            <a:endParaRPr lang="en-US" altLang="zh-CN" dirty="0"/>
          </a:p>
          <a:p>
            <a:r>
              <a:rPr lang="zh-CN" altLang="en-US" dirty="0"/>
              <a:t>当这条路失败时，再尝试其他路径。</a:t>
            </a:r>
            <a:endParaRPr lang="en-US" altLang="zh-CN" dirty="0"/>
          </a:p>
        </p:txBody>
      </p:sp>
    </p:spTree>
    <p:extLst>
      <p:ext uri="{BB962C8B-B14F-4D97-AF65-F5344CB8AC3E}">
        <p14:creationId xmlns:p14="http://schemas.microsoft.com/office/powerpoint/2010/main" val="31482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DED2E73C-D94A-453B-A9C5-CF4D47E185FD}"/>
                  </a:ext>
                </a:extLst>
              </p:cNvPr>
              <p:cNvSpPr>
                <a:spLocks noGrp="1"/>
              </p:cNvSpPr>
              <p:nvPr>
                <p:ph type="title"/>
              </p:nvPr>
            </p:nvSpPr>
            <p:spPr/>
            <p:txBody>
              <a:bodyPr/>
              <a:lstStyle/>
              <a:p>
                <a:r>
                  <a:rPr lang="zh-CN" altLang="en-US" dirty="0"/>
                  <a:t>第</a:t>
                </a:r>
                <a14:m>
                  <m:oMath xmlns:m="http://schemas.openxmlformats.org/officeDocument/2006/math">
                    <m:r>
                      <a:rPr lang="en-US" altLang="zh-CN" i="1" dirty="0" smtClean="0">
                        <a:latin typeface="Cambria Math" panose="02040503050406030204" pitchFamily="18" charset="0"/>
                      </a:rPr>
                      <m:t>𝑘</m:t>
                    </m:r>
                  </m:oMath>
                </a14:m>
                <a:r>
                  <a:rPr lang="zh-CN" altLang="en-US" dirty="0"/>
                  <a:t>短路</a:t>
                </a:r>
              </a:p>
            </p:txBody>
          </p:sp>
        </mc:Choice>
        <mc:Fallback xmlns="">
          <p:sp>
            <p:nvSpPr>
              <p:cNvPr id="2" name="标题 1">
                <a:extLst>
                  <a:ext uri="{FF2B5EF4-FFF2-40B4-BE49-F238E27FC236}">
                    <a16:creationId xmlns:a16="http://schemas.microsoft.com/office/drawing/2014/main" id="{DED2E73C-D94A-453B-A9C5-CF4D47E185FD}"/>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ABE0B66-0AC8-4331-9530-035E63F5FAA6}"/>
                  </a:ext>
                </a:extLst>
              </p:cNvPr>
              <p:cNvSpPr>
                <a:spLocks noGrp="1"/>
              </p:cNvSpPr>
              <p:nvPr>
                <p:ph idx="1"/>
              </p:nvPr>
            </p:nvSpPr>
            <p:spPr/>
            <p:txBody>
              <a:bodyPr/>
              <a:lstStyle/>
              <a:p>
                <a:r>
                  <a:rPr lang="zh-CN" altLang="en-US" dirty="0"/>
                  <a:t>对于</a:t>
                </a:r>
                <a14:m>
                  <m:oMath xmlns:m="http://schemas.openxmlformats.org/officeDocument/2006/math">
                    <m:r>
                      <a:rPr lang="en-US" altLang="zh-CN" i="1" dirty="0" smtClean="0">
                        <a:latin typeface="Cambria Math" panose="02040503050406030204" pitchFamily="18" charset="0"/>
                      </a:rPr>
                      <m:t>𝐴</m:t>
                    </m:r>
                    <m:r>
                      <a:rPr lang="zh-CN" altLang="en-US" i="1" dirty="0" smtClean="0">
                        <a:latin typeface="Cambria Math" panose="02040503050406030204" pitchFamily="18" charset="0"/>
                      </a:rPr>
                      <m:t>∗</m:t>
                    </m:r>
                  </m:oMath>
                </a14:m>
                <a:r>
                  <a:rPr lang="zh-CN" altLang="en-US" dirty="0"/>
                  <a:t>，估价函数</a:t>
                </a:r>
                <a:r>
                  <a:rPr lang="en-US" altLang="zh-CN" dirty="0"/>
                  <a:t>=</a:t>
                </a:r>
                <a:r>
                  <a:rPr lang="zh-CN" altLang="en-US" dirty="0"/>
                  <a:t>当前值</a:t>
                </a:r>
                <a:r>
                  <a:rPr lang="en-US" altLang="zh-CN" dirty="0"/>
                  <a:t>+</a:t>
                </a:r>
                <a:r>
                  <a:rPr lang="zh-CN" altLang="en-US" dirty="0"/>
                  <a:t>当前位置到终点的距离。</a:t>
                </a:r>
                <a:endParaRPr lang="en-US" altLang="zh-CN" dirty="0"/>
              </a:p>
              <a:p>
                <a:r>
                  <a:rPr lang="zh-CN" altLang="en-US" dirty="0"/>
                  <a:t>即</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𝑔</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h</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oMath>
                </a14:m>
                <a:r>
                  <a:rPr lang="zh-CN" altLang="en-US" dirty="0"/>
                  <a:t>，其中</a:t>
                </a:r>
                <a14:m>
                  <m:oMath xmlns:m="http://schemas.openxmlformats.org/officeDocument/2006/math">
                    <m:r>
                      <a:rPr lang="en-US" altLang="zh-CN" i="1" dirty="0" smtClean="0">
                        <a:latin typeface="Cambria Math" panose="02040503050406030204" pitchFamily="18" charset="0"/>
                      </a:rPr>
                      <m:t>𝑔</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oMath>
                </a14:m>
                <a:r>
                  <a:rPr lang="zh-CN" altLang="en-US" dirty="0"/>
                  <a:t>表示当前从起点到</a:t>
                </a:r>
                <a14:m>
                  <m:oMath xmlns:m="http://schemas.openxmlformats.org/officeDocument/2006/math">
                    <m:r>
                      <a:rPr lang="en-US" altLang="zh-CN" i="1" dirty="0" smtClean="0">
                        <a:latin typeface="Cambria Math" panose="02040503050406030204" pitchFamily="18" charset="0"/>
                      </a:rPr>
                      <m:t>𝑥</m:t>
                    </m:r>
                  </m:oMath>
                </a14:m>
                <a:r>
                  <a:rPr lang="zh-CN" altLang="en-US" dirty="0"/>
                  <a:t>所走过的路径长度，</a:t>
                </a:r>
                <a14:m>
                  <m:oMath xmlns:m="http://schemas.openxmlformats.org/officeDocument/2006/math">
                    <m:r>
                      <a:rPr lang="en-US" altLang="zh-CN" i="1" dirty="0" smtClean="0">
                        <a:latin typeface="Cambria Math" panose="02040503050406030204" pitchFamily="18" charset="0"/>
                      </a:rPr>
                      <m:t>h</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oMath>
                </a14:m>
                <a:r>
                  <a:rPr lang="zh-CN" altLang="en-US" dirty="0"/>
                  <a:t>表示从</a:t>
                </a:r>
                <a14:m>
                  <m:oMath xmlns:m="http://schemas.openxmlformats.org/officeDocument/2006/math">
                    <m:r>
                      <a:rPr lang="en-US" altLang="zh-CN" i="1" dirty="0" smtClean="0">
                        <a:latin typeface="Cambria Math" panose="02040503050406030204" pitchFamily="18" charset="0"/>
                      </a:rPr>
                      <m:t>𝑥</m:t>
                    </m:r>
                  </m:oMath>
                </a14:m>
                <a:r>
                  <a:rPr lang="zh-CN" altLang="en-US" dirty="0"/>
                  <a:t>到终点的最短路长度。</a:t>
                </a:r>
                <a:endParaRPr lang="en-US" altLang="zh-CN" dirty="0"/>
              </a:p>
              <a:p>
                <a:r>
                  <a:rPr lang="en-US" altLang="zh-CN" dirty="0"/>
                  <a:t>f(x)</a:t>
                </a:r>
                <a:r>
                  <a:rPr lang="zh-CN" altLang="en-US" dirty="0"/>
                  <a:t>的意义为从起点</a:t>
                </a:r>
                <a:r>
                  <a:rPr lang="en-US" altLang="zh-CN" dirty="0"/>
                  <a:t>s</a:t>
                </a:r>
                <a:r>
                  <a:rPr lang="zh-CN" altLang="en-US" dirty="0"/>
                  <a:t>按照当前路径走到</a:t>
                </a:r>
                <a:r>
                  <a:rPr lang="en-US" altLang="zh-CN" dirty="0"/>
                  <a:t>x</a:t>
                </a:r>
                <a:r>
                  <a:rPr lang="zh-CN" altLang="en-US" dirty="0"/>
                  <a:t>后再走到终点</a:t>
                </a:r>
                <a:r>
                  <a:rPr lang="en-US" altLang="zh-CN" dirty="0"/>
                  <a:t>t</a:t>
                </a:r>
                <a:r>
                  <a:rPr lang="zh-CN" altLang="en-US" dirty="0"/>
                  <a:t>一共至少要走多远。</a:t>
                </a:r>
                <a:endParaRPr lang="en-US" altLang="zh-CN" dirty="0"/>
              </a:p>
            </p:txBody>
          </p:sp>
        </mc:Choice>
        <mc:Fallback xmlns="">
          <p:sp>
            <p:nvSpPr>
              <p:cNvPr id="3" name="内容占位符 2">
                <a:extLst>
                  <a:ext uri="{FF2B5EF4-FFF2-40B4-BE49-F238E27FC236}">
                    <a16:creationId xmlns:a16="http://schemas.microsoft.com/office/drawing/2014/main" id="{0ABE0B66-0AC8-4331-9530-035E63F5FAA6}"/>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07323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12CAA38D-479E-4D15-BE4E-117F5F9BCE2C}"/>
                  </a:ext>
                </a:extLst>
              </p:cNvPr>
              <p:cNvSpPr>
                <a:spLocks noGrp="1"/>
              </p:cNvSpPr>
              <p:nvPr>
                <p:ph type="title"/>
              </p:nvPr>
            </p:nvSpPr>
            <p:spPr/>
            <p:txBody>
              <a:bodyPr/>
              <a:lstStyle/>
              <a:p>
                <a:r>
                  <a:rPr lang="zh-CN" altLang="en-US" dirty="0"/>
                  <a:t>第</a:t>
                </a:r>
                <a14:m>
                  <m:oMath xmlns:m="http://schemas.openxmlformats.org/officeDocument/2006/math">
                    <m:r>
                      <a:rPr lang="en-US" altLang="zh-CN" i="1" dirty="0">
                        <a:latin typeface="Cambria Math" panose="02040503050406030204" pitchFamily="18" charset="0"/>
                      </a:rPr>
                      <m:t>𝑘</m:t>
                    </m:r>
                  </m:oMath>
                </a14:m>
                <a:r>
                  <a:rPr lang="zh-CN" altLang="en-US" dirty="0"/>
                  <a:t>短路</a:t>
                </a:r>
              </a:p>
            </p:txBody>
          </p:sp>
        </mc:Choice>
        <mc:Fallback xmlns="">
          <p:sp>
            <p:nvSpPr>
              <p:cNvPr id="2" name="标题 1">
                <a:extLst>
                  <a:ext uri="{FF2B5EF4-FFF2-40B4-BE49-F238E27FC236}">
                    <a16:creationId xmlns:a16="http://schemas.microsoft.com/office/drawing/2014/main" id="{12CAA38D-479E-4D15-BE4E-117F5F9BCE2C}"/>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AC30B95-CB71-4750-87A9-56AA2CA2E27C}"/>
                  </a:ext>
                </a:extLst>
              </p:cNvPr>
              <p:cNvSpPr>
                <a:spLocks noGrp="1"/>
              </p:cNvSpPr>
              <p:nvPr>
                <p:ph idx="1"/>
              </p:nvPr>
            </p:nvSpPr>
            <p:spPr/>
            <p:txBody>
              <a:bodyPr/>
              <a:lstStyle/>
              <a:p>
                <a:r>
                  <a:rPr lang="zh-CN" altLang="en-US" dirty="0"/>
                  <a:t>所以我们可以得出我们的算法步骤了。</a:t>
                </a:r>
                <a:endParaRPr lang="en-US" altLang="zh-CN" dirty="0"/>
              </a:p>
              <a:p>
                <a:r>
                  <a:rPr lang="en-US" altLang="zh-CN" dirty="0"/>
                  <a:t>1) </a:t>
                </a:r>
                <a:r>
                  <a:rPr lang="zh-CN" altLang="en-US" dirty="0"/>
                  <a:t>以终点</a:t>
                </a:r>
                <a14:m>
                  <m:oMath xmlns:m="http://schemas.openxmlformats.org/officeDocument/2006/math">
                    <m:r>
                      <a:rPr lang="en-US" altLang="zh-CN" i="1" dirty="0" smtClean="0">
                        <a:latin typeface="Cambria Math" panose="02040503050406030204" pitchFamily="18" charset="0"/>
                      </a:rPr>
                      <m:t>𝑡</m:t>
                    </m:r>
                  </m:oMath>
                </a14:m>
                <a:r>
                  <a:rPr lang="zh-CN" altLang="en-US" dirty="0"/>
                  <a:t>为起点跑一边最短路，求出</a:t>
                </a:r>
                <a14:m>
                  <m:oMath xmlns:m="http://schemas.openxmlformats.org/officeDocument/2006/math">
                    <m:r>
                      <a:rPr lang="en-US" altLang="zh-CN" i="1" dirty="0" smtClean="0">
                        <a:latin typeface="Cambria Math" panose="02040503050406030204" pitchFamily="18" charset="0"/>
                      </a:rPr>
                      <m:t>𝑡</m:t>
                    </m:r>
                  </m:oMath>
                </a14:m>
                <a:r>
                  <a:rPr lang="zh-CN" altLang="en-US" dirty="0"/>
                  <a:t>到所有点的距离，根据不同情况采用不同最短路算法。</a:t>
                </a:r>
                <a:endParaRPr lang="en-US" altLang="zh-CN" dirty="0"/>
              </a:p>
              <a:p>
                <a:r>
                  <a:rPr lang="en-US" altLang="zh-CN" dirty="0"/>
                  <a:t>2) </a:t>
                </a:r>
                <a:r>
                  <a:rPr lang="zh-CN" altLang="en-US" dirty="0"/>
                  <a:t>建立优先队列，将起点</a:t>
                </a:r>
                <a14:m>
                  <m:oMath xmlns:m="http://schemas.openxmlformats.org/officeDocument/2006/math">
                    <m:r>
                      <a:rPr lang="en-US" altLang="zh-CN" i="1" dirty="0" smtClean="0">
                        <a:latin typeface="Cambria Math" panose="02040503050406030204" pitchFamily="18" charset="0"/>
                      </a:rPr>
                      <m:t>𝑠</m:t>
                    </m:r>
                  </m:oMath>
                </a14:m>
                <a:r>
                  <a:rPr lang="zh-CN" altLang="en-US" dirty="0"/>
                  <a:t>加入到队列之中；</a:t>
                </a:r>
                <a:endParaRPr lang="en-US" altLang="zh-CN" dirty="0"/>
              </a:p>
              <a:p>
                <a:r>
                  <a:rPr lang="en-US" altLang="zh-CN" dirty="0"/>
                  <a:t>3) </a:t>
                </a:r>
                <a:r>
                  <a:rPr lang="zh-CN" altLang="en-US" dirty="0"/>
                  <a:t>从优先队列中弹出</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oMath>
                </a14:m>
                <a:r>
                  <a:rPr lang="zh-CN" altLang="en-US" dirty="0"/>
                  <a:t>最小的点</a:t>
                </a:r>
                <a14:m>
                  <m:oMath xmlns:m="http://schemas.openxmlformats.org/officeDocument/2006/math">
                    <m:r>
                      <a:rPr lang="en-US" altLang="zh-CN" i="1" dirty="0" smtClean="0">
                        <a:latin typeface="Cambria Math" panose="02040503050406030204" pitchFamily="18" charset="0"/>
                      </a:rPr>
                      <m:t>𝑥</m:t>
                    </m:r>
                  </m:oMath>
                </a14:m>
                <a:r>
                  <a:rPr lang="zh-CN" altLang="en-US" dirty="0"/>
                  <a:t>，如果</a:t>
                </a:r>
                <a:r>
                  <a:rPr lang="en-US" altLang="zh-CN" dirty="0"/>
                  <a:t>x</a:t>
                </a:r>
                <a:r>
                  <a:rPr lang="zh-CN" altLang="en-US" dirty="0"/>
                  <a:t>就是</a:t>
                </a:r>
                <a14:m>
                  <m:oMath xmlns:m="http://schemas.openxmlformats.org/officeDocument/2006/math">
                    <m:r>
                      <a:rPr lang="en-US" altLang="zh-CN" i="1" dirty="0" smtClean="0">
                        <a:latin typeface="Cambria Math" panose="02040503050406030204" pitchFamily="18" charset="0"/>
                      </a:rPr>
                      <m:t>𝑡</m:t>
                    </m:r>
                  </m:oMath>
                </a14:m>
                <a:r>
                  <a:rPr lang="zh-CN" altLang="en-US" dirty="0"/>
                  <a:t>，则计算</a:t>
                </a:r>
                <a:r>
                  <a:rPr lang="en-US" altLang="zh-CN" dirty="0"/>
                  <a:t>t</a:t>
                </a:r>
                <a:r>
                  <a:rPr lang="zh-CN" altLang="en-US" dirty="0"/>
                  <a:t>出队的次数；</a:t>
                </a:r>
                <a:endParaRPr lang="en-US" altLang="zh-CN" dirty="0"/>
              </a:p>
              <a:p>
                <a:r>
                  <a:rPr lang="zh-CN" altLang="en-US" dirty="0"/>
                  <a:t>如果当前为</a:t>
                </a:r>
                <a14:m>
                  <m:oMath xmlns:m="http://schemas.openxmlformats.org/officeDocument/2006/math">
                    <m:r>
                      <a:rPr lang="en-US" altLang="zh-CN" i="1" dirty="0" smtClean="0">
                        <a:latin typeface="Cambria Math" panose="02040503050406030204" pitchFamily="18" charset="0"/>
                      </a:rPr>
                      <m:t>𝑡</m:t>
                    </m:r>
                  </m:oMath>
                </a14:m>
                <a:r>
                  <a:rPr lang="zh-CN" altLang="en-US" dirty="0"/>
                  <a:t>的第</a:t>
                </a:r>
                <a:r>
                  <a:rPr lang="en-US" altLang="zh-CN" dirty="0"/>
                  <a:t>k</a:t>
                </a:r>
                <a:r>
                  <a:rPr lang="zh-CN" altLang="en-US" dirty="0"/>
                  <a:t>次出队，则当前路径长度就是</a:t>
                </a:r>
                <a14:m>
                  <m:oMath xmlns:m="http://schemas.openxmlformats.org/officeDocument/2006/math">
                    <m:r>
                      <a:rPr lang="en-US" altLang="zh-CN" i="1" dirty="0" smtClean="0">
                        <a:latin typeface="Cambria Math" panose="02040503050406030204" pitchFamily="18" charset="0"/>
                      </a:rPr>
                      <m:t>𝑠</m:t>
                    </m:r>
                  </m:oMath>
                </a14:m>
                <a:r>
                  <a:rPr lang="zh-CN" altLang="en-US" dirty="0"/>
                  <a:t>到</a:t>
                </a:r>
                <a14:m>
                  <m:oMath xmlns:m="http://schemas.openxmlformats.org/officeDocument/2006/math">
                    <m:r>
                      <a:rPr lang="en-US" altLang="zh-CN" i="1" dirty="0" smtClean="0">
                        <a:latin typeface="Cambria Math" panose="02040503050406030204" pitchFamily="18" charset="0"/>
                      </a:rPr>
                      <m:t>𝑡</m:t>
                    </m:r>
                  </m:oMath>
                </a14:m>
                <a:r>
                  <a:rPr lang="zh-CN" altLang="en-US" dirty="0"/>
                  <a:t>的第</a:t>
                </a:r>
                <a14:m>
                  <m:oMath xmlns:m="http://schemas.openxmlformats.org/officeDocument/2006/math">
                    <m:r>
                      <a:rPr lang="en-US" altLang="zh-CN" i="1" dirty="0" smtClean="0">
                        <a:latin typeface="Cambria Math" panose="02040503050406030204" pitchFamily="18" charset="0"/>
                      </a:rPr>
                      <m:t>𝑘</m:t>
                    </m:r>
                  </m:oMath>
                </a14:m>
                <a:r>
                  <a:rPr lang="zh-CN" altLang="en-US" dirty="0"/>
                  <a:t>短路长度。</a:t>
                </a:r>
                <a:endParaRPr lang="en-US" altLang="zh-CN" dirty="0"/>
              </a:p>
              <a:p>
                <a:r>
                  <a:rPr lang="zh-CN" altLang="en-US" dirty="0"/>
                  <a:t>否则遍历所有与</a:t>
                </a:r>
                <a:r>
                  <a:rPr lang="en-US" altLang="zh-CN" dirty="0"/>
                  <a:t>x</a:t>
                </a:r>
                <a:r>
                  <a:rPr lang="zh-CN" altLang="en-US" dirty="0"/>
                  <a:t>相连的边，扩展</a:t>
                </a:r>
                <a14:m>
                  <m:oMath xmlns:m="http://schemas.openxmlformats.org/officeDocument/2006/math">
                    <m:r>
                      <a:rPr lang="en-US" altLang="zh-CN" i="1" dirty="0" smtClean="0">
                        <a:latin typeface="Cambria Math" panose="02040503050406030204" pitchFamily="18" charset="0"/>
                      </a:rPr>
                      <m:t>𝑥</m:t>
                    </m:r>
                  </m:oMath>
                </a14:m>
                <a:r>
                  <a:rPr lang="zh-CN" altLang="en-US" dirty="0"/>
                  <a:t>的邻接点信息并入队</a:t>
                </a:r>
                <a:endParaRPr lang="en-US" altLang="zh-CN" dirty="0"/>
              </a:p>
            </p:txBody>
          </p:sp>
        </mc:Choice>
        <mc:Fallback xmlns="">
          <p:sp>
            <p:nvSpPr>
              <p:cNvPr id="3" name="内容占位符 2">
                <a:extLst>
                  <a:ext uri="{FF2B5EF4-FFF2-40B4-BE49-F238E27FC236}">
                    <a16:creationId xmlns:a16="http://schemas.microsoft.com/office/drawing/2014/main" id="{CAC30B95-CB71-4750-87A9-56AA2CA2E27C}"/>
                  </a:ext>
                </a:extLst>
              </p:cNvPr>
              <p:cNvSpPr>
                <a:spLocks noGrp="1" noRot="1" noChangeAspect="1" noMove="1" noResize="1" noEditPoints="1" noAdjustHandles="1" noChangeArrowheads="1" noChangeShapeType="1" noTextEdit="1"/>
              </p:cNvSpPr>
              <p:nvPr>
                <p:ph idx="1"/>
              </p:nvPr>
            </p:nvSpPr>
            <p:spPr>
              <a:blipFill>
                <a:blip r:embed="rId3"/>
                <a:stretch>
                  <a:fillRect l="-1043" t="-2521" r="-6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80927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A69D67-5DC1-4ECA-A000-7590D70F0DE8}"/>
              </a:ext>
            </a:extLst>
          </p:cNvPr>
          <p:cNvSpPr>
            <a:spLocks noGrp="1"/>
          </p:cNvSpPr>
          <p:nvPr>
            <p:ph type="title"/>
          </p:nvPr>
        </p:nvSpPr>
        <p:spPr/>
        <p:txBody>
          <a:bodyPr/>
          <a:lstStyle/>
          <a:p>
            <a:r>
              <a:rPr lang="en-US" altLang="zh-CN" dirty="0"/>
              <a:t>1:</a:t>
            </a:r>
            <a:r>
              <a:rPr lang="zh-CN" altLang="en-US" dirty="0"/>
              <a:t> 负环与差分约束系统</a:t>
            </a:r>
          </a:p>
        </p:txBody>
      </p:sp>
      <p:sp>
        <p:nvSpPr>
          <p:cNvPr id="3" name="内容占位符 2">
            <a:extLst>
              <a:ext uri="{FF2B5EF4-FFF2-40B4-BE49-F238E27FC236}">
                <a16:creationId xmlns:a16="http://schemas.microsoft.com/office/drawing/2014/main" id="{30BDCCD9-A3BE-4506-827A-215FEF868324}"/>
              </a:ext>
            </a:extLst>
          </p:cNvPr>
          <p:cNvSpPr>
            <a:spLocks noGrp="1"/>
          </p:cNvSpPr>
          <p:nvPr>
            <p:ph idx="1"/>
          </p:nvPr>
        </p:nvSpPr>
        <p:spPr/>
        <p:txBody>
          <a:bodyPr/>
          <a:lstStyle/>
          <a:p>
            <a:r>
              <a:rPr lang="en-US" altLang="zh-CN" dirty="0"/>
              <a:t>1: </a:t>
            </a:r>
            <a:r>
              <a:rPr lang="zh-CN" altLang="en-US" dirty="0"/>
              <a:t>负环判定</a:t>
            </a:r>
            <a:endParaRPr lang="en-US" altLang="zh-CN" dirty="0"/>
          </a:p>
          <a:p>
            <a:r>
              <a:rPr lang="en-US" altLang="zh-CN" dirty="0"/>
              <a:t>2:</a:t>
            </a:r>
            <a:r>
              <a:rPr lang="zh-CN" altLang="en-US" dirty="0"/>
              <a:t> 差分约束系统</a:t>
            </a:r>
          </a:p>
        </p:txBody>
      </p:sp>
    </p:spTree>
    <p:extLst>
      <p:ext uri="{BB962C8B-B14F-4D97-AF65-F5344CB8AC3E}">
        <p14:creationId xmlns:p14="http://schemas.microsoft.com/office/powerpoint/2010/main" val="1047256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CF9989-9619-4658-B99E-D91949C1FBDD}"/>
              </a:ext>
            </a:extLst>
          </p:cNvPr>
          <p:cNvSpPr>
            <a:spLocks noGrp="1"/>
          </p:cNvSpPr>
          <p:nvPr>
            <p:ph type="title"/>
          </p:nvPr>
        </p:nvSpPr>
        <p:spPr/>
        <p:txBody>
          <a:bodyPr/>
          <a:lstStyle/>
          <a:p>
            <a:r>
              <a:rPr lang="en-US" altLang="zh-CN" dirty="0"/>
              <a:t>1.1:</a:t>
            </a:r>
            <a:r>
              <a:rPr lang="zh-CN" altLang="en-US" dirty="0"/>
              <a:t> 负环判定</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8EDD614-BDFA-4FA2-9776-C1563F596AFE}"/>
                  </a:ext>
                </a:extLst>
              </p:cNvPr>
              <p:cNvSpPr>
                <a:spLocks noGrp="1"/>
              </p:cNvSpPr>
              <p:nvPr>
                <p:ph idx="1"/>
              </p:nvPr>
            </p:nvSpPr>
            <p:spPr/>
            <p:txBody>
              <a:bodyPr/>
              <a:lstStyle/>
              <a:p>
                <a:r>
                  <a:rPr lang="zh-CN" altLang="en-US" dirty="0"/>
                  <a:t>负环定义</a:t>
                </a:r>
                <a:r>
                  <a:rPr lang="en-US" altLang="zh-CN" dirty="0"/>
                  <a:t>: </a:t>
                </a:r>
                <a:r>
                  <a:rPr lang="zh-CN" altLang="en-US" dirty="0"/>
                  <a:t>若图上存在一个环，环上各边的权值之和是负数，则称这个环是负环。</a:t>
                </a:r>
                <a:endParaRPr lang="en-US" altLang="zh-CN" dirty="0"/>
              </a:p>
              <a:p>
                <a:r>
                  <a:rPr lang="zh-CN" altLang="en-US" dirty="0"/>
                  <a:t>首先让我们回顾一下</a:t>
                </a:r>
                <a:r>
                  <a:rPr lang="zh-CN" altLang="en-US" b="1" dirty="0"/>
                  <a:t>单源</a:t>
                </a:r>
                <a:r>
                  <a:rPr lang="zh-CN" altLang="en-US" dirty="0"/>
                  <a:t>最短路问题的四位兄弟。</a:t>
                </a:r>
                <a:endParaRPr lang="en-US" altLang="zh-CN" dirty="0"/>
              </a:p>
              <a:p>
                <a:r>
                  <a:rPr lang="en-US" altLang="zh-CN" dirty="0"/>
                  <a:t>(</a:t>
                </a:r>
                <a14:m>
                  <m:oMath xmlns:m="http://schemas.openxmlformats.org/officeDocument/2006/math">
                    <m:r>
                      <a:rPr lang="en-US" altLang="zh-CN" i="1" dirty="0" smtClean="0">
                        <a:latin typeface="Cambria Math" panose="02040503050406030204" pitchFamily="18" charset="0"/>
                      </a:rPr>
                      <m:t>𝐹𝑙𝑜𝑦𝑑</m:t>
                    </m:r>
                  </m:oMath>
                </a14:m>
                <a:r>
                  <a:rPr lang="zh-CN" altLang="en-US" dirty="0"/>
                  <a:t>你走开</a:t>
                </a:r>
                <a:r>
                  <a:rPr lang="en-US" altLang="zh-CN" dirty="0"/>
                  <a:t>)</a:t>
                </a:r>
              </a:p>
              <a:p>
                <a:r>
                  <a:rPr lang="zh-CN" altLang="en-US" sz="2000" strike="sngStrike" dirty="0"/>
                  <a:t>我找不到别的图了</a:t>
                </a:r>
              </a:p>
            </p:txBody>
          </p:sp>
        </mc:Choice>
        <mc:Fallback xmlns="">
          <p:sp>
            <p:nvSpPr>
              <p:cNvPr id="3" name="内容占位符 2">
                <a:extLst>
                  <a:ext uri="{FF2B5EF4-FFF2-40B4-BE49-F238E27FC236}">
                    <a16:creationId xmlns:a16="http://schemas.microsoft.com/office/drawing/2014/main" id="{C8EDD614-BDFA-4FA2-9776-C1563F596AFE}"/>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zh-CN" altLang="en-US">
                    <a:noFill/>
                  </a:rPr>
                  <a:t> </a:t>
                </a:r>
              </a:p>
            </p:txBody>
          </p:sp>
        </mc:Fallback>
      </mc:AlternateContent>
      <p:sp>
        <p:nvSpPr>
          <p:cNvPr id="4" name="AutoShape 2">
            <a:extLst>
              <a:ext uri="{FF2B5EF4-FFF2-40B4-BE49-F238E27FC236}">
                <a16:creationId xmlns:a16="http://schemas.microsoft.com/office/drawing/2014/main" id="{C1BFA336-0BE7-46E1-8160-BDE19675E0B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5" name="图片 4">
            <a:extLst>
              <a:ext uri="{FF2B5EF4-FFF2-40B4-BE49-F238E27FC236}">
                <a16:creationId xmlns:a16="http://schemas.microsoft.com/office/drawing/2014/main" id="{45474E26-5FD3-4199-BEDE-FF7ABAE151C2}"/>
              </a:ext>
            </a:extLst>
          </p:cNvPr>
          <p:cNvPicPr>
            <a:picLocks noChangeAspect="1"/>
          </p:cNvPicPr>
          <p:nvPr/>
        </p:nvPicPr>
        <p:blipFill>
          <a:blip r:embed="rId3"/>
          <a:stretch>
            <a:fillRect/>
          </a:stretch>
        </p:blipFill>
        <p:spPr>
          <a:xfrm>
            <a:off x="5943600" y="3276600"/>
            <a:ext cx="5287548" cy="3160860"/>
          </a:xfrm>
          <a:prstGeom prst="rect">
            <a:avLst/>
          </a:prstGeom>
        </p:spPr>
      </p:pic>
    </p:spTree>
    <p:extLst>
      <p:ext uri="{BB962C8B-B14F-4D97-AF65-F5344CB8AC3E}">
        <p14:creationId xmlns:p14="http://schemas.microsoft.com/office/powerpoint/2010/main" val="4106938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E49626-9CF6-4FE3-8FC0-81E5570704AE}"/>
              </a:ext>
            </a:extLst>
          </p:cNvPr>
          <p:cNvSpPr>
            <a:spLocks noGrp="1"/>
          </p:cNvSpPr>
          <p:nvPr>
            <p:ph type="title"/>
          </p:nvPr>
        </p:nvSpPr>
        <p:spPr/>
        <p:txBody>
          <a:bodyPr/>
          <a:lstStyle/>
          <a:p>
            <a:r>
              <a:rPr lang="en-US" altLang="zh-CN" dirty="0"/>
              <a:t>1.1:</a:t>
            </a:r>
            <a:r>
              <a:rPr lang="zh-CN" altLang="en-US" dirty="0"/>
              <a:t> 负环判定</a:t>
            </a:r>
          </a:p>
        </p:txBody>
      </p: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C9C779BE-9691-4664-88E5-5456DB9A5D4B}"/>
                  </a:ext>
                </a:extLst>
              </p:cNvPr>
              <p:cNvGraphicFramePr>
                <a:graphicFrameLocks noGrp="1"/>
              </p:cNvGraphicFramePr>
              <p:nvPr>
                <p:ph idx="1"/>
                <p:extLst>
                  <p:ext uri="{D42A27DB-BD31-4B8C-83A1-F6EECF244321}">
                    <p14:modId xmlns:p14="http://schemas.microsoft.com/office/powerpoint/2010/main" val="2571133654"/>
                  </p:ext>
                </p:extLst>
              </p:nvPr>
            </p:nvGraphicFramePr>
            <p:xfrm>
              <a:off x="838200" y="2315819"/>
              <a:ext cx="10515600" cy="18542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537262638"/>
                        </a:ext>
                      </a:extLst>
                    </a:gridCol>
                    <a:gridCol w="3505200">
                      <a:extLst>
                        <a:ext uri="{9D8B030D-6E8A-4147-A177-3AD203B41FA5}">
                          <a16:colId xmlns:a16="http://schemas.microsoft.com/office/drawing/2014/main" val="3739804262"/>
                        </a:ext>
                      </a:extLst>
                    </a:gridCol>
                    <a:gridCol w="3505200">
                      <a:extLst>
                        <a:ext uri="{9D8B030D-6E8A-4147-A177-3AD203B41FA5}">
                          <a16:colId xmlns:a16="http://schemas.microsoft.com/office/drawing/2014/main" val="1240844482"/>
                        </a:ext>
                      </a:extLst>
                    </a:gridCol>
                  </a:tblGrid>
                  <a:tr h="370840">
                    <a:tc>
                      <a:txBody>
                        <a:bodyPr/>
                        <a:lstStyle/>
                        <a:p>
                          <a:r>
                            <a:rPr lang="zh-CN" altLang="en-US" dirty="0"/>
                            <a:t>算法名称</a:t>
                          </a:r>
                        </a:p>
                      </a:txBody>
                      <a:tcPr/>
                    </a:tc>
                    <a:tc>
                      <a:txBody>
                        <a:bodyPr/>
                        <a:lstStyle/>
                        <a:p>
                          <a:r>
                            <a:rPr lang="zh-CN" altLang="en-US" dirty="0"/>
                            <a:t>能否处理负权边</a:t>
                          </a:r>
                        </a:p>
                      </a:txBody>
                      <a:tcPr/>
                    </a:tc>
                    <a:tc>
                      <a:txBody>
                        <a:bodyPr/>
                        <a:lstStyle/>
                        <a:p>
                          <a:r>
                            <a:rPr lang="zh-CN" altLang="en-US" dirty="0"/>
                            <a:t>复杂度</a:t>
                          </a:r>
                        </a:p>
                      </a:txBody>
                      <a:tcPr/>
                    </a:tc>
                    <a:extLst>
                      <a:ext uri="{0D108BD9-81ED-4DB2-BD59-A6C34878D82A}">
                        <a16:rowId xmlns:a16="http://schemas.microsoft.com/office/drawing/2014/main" val="3948878818"/>
                      </a:ext>
                    </a:extLst>
                  </a:tr>
                  <a:tr h="370840">
                    <a:tc>
                      <a:txBody>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𝑑𝑖𝑗𝑘𝑠𝑡𝑟𝑎</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堆</m:t>
                                </m:r>
                                <m:r>
                                  <a:rPr lang="zh-CN" altLang="en-US" i="1" dirty="0" smtClean="0">
                                    <a:latin typeface="Cambria Math" panose="02040503050406030204" pitchFamily="18" charset="0"/>
                                  </a:rPr>
                                  <m:t>优化</m:t>
                                </m:r>
                                <m:r>
                                  <a:rPr lang="en-US" altLang="zh-CN" i="1" dirty="0" smtClean="0">
                                    <a:latin typeface="Cambria Math" panose="02040503050406030204" pitchFamily="18" charset="0"/>
                                  </a:rPr>
                                  <m:t>𝑑𝑖𝑗𝑘𝑠𝑡𝑟𝑎</m:t>
                                </m:r>
                              </m:oMath>
                            </m:oMathPara>
                          </a14:m>
                          <a:endParaRPr lang="zh-CN" altLang="en-US" dirty="0"/>
                        </a:p>
                      </a:txBody>
                      <a:tcPr/>
                    </a:tc>
                    <a:tc>
                      <a:txBody>
                        <a:bodyPr/>
                        <a:lstStyle/>
                        <a:p>
                          <a:r>
                            <a:rPr lang="zh-CN" altLang="en-US" dirty="0"/>
                            <a:t>不能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sSup>
                                  <m:sSupPr>
                                    <m:ctrlPr>
                                      <a:rPr lang="en-US" altLang="zh-CN" i="1" smtClean="0">
                                        <a:latin typeface="Cambria Math" panose="02040503050406030204" pitchFamily="18" charset="0"/>
                                      </a:rPr>
                                    </m:ctrlPr>
                                  </m:sSupPr>
                                  <m:e>
                                    <m:r>
                                      <a:rPr lang="en-US" altLang="zh-CN" i="1" smtClean="0">
                                        <a:latin typeface="Cambria Math" panose="02040503050406030204" pitchFamily="18" charset="0"/>
                                      </a:rPr>
                                      <m:t>𝑛</m:t>
                                    </m:r>
                                  </m:e>
                                  <m:sup>
                                    <m:r>
                                      <a:rPr lang="en-US" altLang="zh-CN" i="1" smtClean="0">
                                        <a:latin typeface="Cambria Math" panose="02040503050406030204" pitchFamily="18" charset="0"/>
                                      </a:rPr>
                                      <m:t>2</m:t>
                                    </m:r>
                                  </m:sup>
                                </m:sSup>
                                <m:r>
                                  <a:rPr lang="en-US" altLang="zh-CN" b="0" i="1" smtClean="0">
                                    <a:latin typeface="Cambria Math" panose="02040503050406030204" pitchFamily="18" charset="0"/>
                                  </a:rPr>
                                  <m:t>)</m:t>
                                </m:r>
                              </m:oMath>
                            </m:oMathPara>
                          </a14:m>
                          <a:endParaRPr lang="zh-CN" altLang="en-US" dirty="0"/>
                        </a:p>
                      </a:txBody>
                      <a:tcPr/>
                    </a:tc>
                    <a:extLst>
                      <a:ext uri="{0D108BD9-81ED-4DB2-BD59-A6C34878D82A}">
                        <a16:rowId xmlns:a16="http://schemas.microsoft.com/office/drawing/2014/main" val="1931996504"/>
                      </a:ext>
                    </a:extLst>
                  </a:tr>
                  <a:tr h="370840">
                    <a:tc>
                      <a:txBody>
                        <a:bodyPr/>
                        <a:lstStyle/>
                        <a:p>
                          <a:pPr/>
                          <a14:m>
                            <m:oMathPara xmlns:m="http://schemas.openxmlformats.org/officeDocument/2006/math">
                              <m:oMathParaPr>
                                <m:jc m:val="centerGroup"/>
                              </m:oMathParaPr>
                              <m:oMath xmlns:m="http://schemas.openxmlformats.org/officeDocument/2006/math">
                                <m:r>
                                  <a:rPr lang="zh-CN" altLang="en-US" b="0" i="1" dirty="0" smtClean="0">
                                    <a:latin typeface="Cambria Math" panose="02040503050406030204" pitchFamily="18" charset="0"/>
                                  </a:rPr>
                                  <m:t>堆</m:t>
                                </m:r>
                                <m:r>
                                  <a:rPr lang="zh-CN" altLang="en-US" i="1" dirty="0" smtClean="0">
                                    <a:latin typeface="Cambria Math" panose="02040503050406030204" pitchFamily="18" charset="0"/>
                                  </a:rPr>
                                  <m:t>优化</m:t>
                                </m:r>
                                <m:r>
                                  <a:rPr lang="en-US" altLang="zh-CN" i="1" dirty="0" smtClean="0">
                                    <a:latin typeface="Cambria Math" panose="02040503050406030204" pitchFamily="18" charset="0"/>
                                  </a:rPr>
                                  <m:t>𝑑𝑖𝑗𝑘𝑠𝑡𝑟𝑎</m:t>
                                </m:r>
                              </m:oMath>
                            </m:oMathPara>
                          </a14:m>
                          <a:endParaRPr lang="zh-CN" altLang="en-US" dirty="0"/>
                        </a:p>
                      </a:txBody>
                      <a:tcPr/>
                    </a:tc>
                    <a:tc>
                      <a:txBody>
                        <a:bodyPr/>
                        <a:lstStyle/>
                        <a:p>
                          <a:r>
                            <a:rPr lang="zh-CN" altLang="en-US" dirty="0"/>
                            <a:t>不能</a:t>
                          </a:r>
                        </a:p>
                      </a:txBody>
                      <a:tcPr/>
                    </a:tc>
                    <a:tc>
                      <a:txBody>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err="1" smtClean="0">
                                    <a:latin typeface="Cambria Math" panose="02040503050406030204" pitchFamily="18" charset="0"/>
                                  </a:rPr>
                                  <m:t>𝑚𝑙𝑜𝑔𝑛</m:t>
                                </m:r>
                                <m:r>
                                  <a:rPr lang="en-US" altLang="zh-CN" i="1" dirty="0" smtClean="0">
                                    <a:latin typeface="Cambria Math" panose="02040503050406030204" pitchFamily="18" charset="0"/>
                                  </a:rPr>
                                  <m:t>)</m:t>
                                </m:r>
                              </m:oMath>
                            </m:oMathPara>
                          </a14:m>
                          <a:endParaRPr lang="zh-CN" altLang="en-US" dirty="0"/>
                        </a:p>
                      </a:txBody>
                      <a:tcPr/>
                    </a:tc>
                    <a:extLst>
                      <a:ext uri="{0D108BD9-81ED-4DB2-BD59-A6C34878D82A}">
                        <a16:rowId xmlns:a16="http://schemas.microsoft.com/office/drawing/2014/main" val="2884874974"/>
                      </a:ext>
                    </a:extLst>
                  </a:tr>
                  <a:tr h="370840">
                    <a:tc>
                      <a:txBody>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rPr>
                                  <m:t>𝑏𝑒𝑙𝑙𝑚𝑎𝑛</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𝑓𝑜𝑟𝑑</m:t>
                                </m:r>
                              </m:oMath>
                            </m:oMathPara>
                          </a14:m>
                          <a:endParaRPr lang="zh-CN" altLang="en-US" dirty="0"/>
                        </a:p>
                      </a:txBody>
                      <a:tcPr/>
                    </a:tc>
                    <a:tc>
                      <a:txBody>
                        <a:bodyPr/>
                        <a:lstStyle/>
                        <a:p>
                          <a:r>
                            <a:rPr lang="zh-CN" altLang="en-US" dirty="0"/>
                            <a:t>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𝑛𝑚</m:t>
                                </m:r>
                                <m:r>
                                  <a:rPr lang="en-US" altLang="zh-CN" i="1" dirty="0" smtClean="0">
                                    <a:latin typeface="Cambria Math" panose="02040503050406030204" pitchFamily="18" charset="0"/>
                                  </a:rPr>
                                  <m:t>)</m:t>
                                </m:r>
                              </m:oMath>
                            </m:oMathPara>
                          </a14:m>
                          <a:endParaRPr lang="en-US" altLang="zh-CN" dirty="0"/>
                        </a:p>
                      </a:txBody>
                      <a:tcPr/>
                    </a:tc>
                    <a:extLst>
                      <a:ext uri="{0D108BD9-81ED-4DB2-BD59-A6C34878D82A}">
                        <a16:rowId xmlns:a16="http://schemas.microsoft.com/office/drawing/2014/main" val="2208339163"/>
                      </a:ext>
                    </a:extLst>
                  </a:tr>
                  <a:tr h="370840">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𝑠𝑝𝑓𝑎</m:t>
                                </m:r>
                              </m:oMath>
                            </m:oMathPara>
                          </a14:m>
                          <a:endParaRPr lang="zh-CN" altLang="en-US" dirty="0"/>
                        </a:p>
                      </a:txBody>
                      <a:tcPr/>
                    </a:tc>
                    <a:tc>
                      <a:txBody>
                        <a:bodyPr/>
                        <a:lstStyle/>
                        <a:p>
                          <a:r>
                            <a:rPr lang="zh-CN" altLang="en-US" dirty="0"/>
                            <a:t>能</a:t>
                          </a:r>
                        </a:p>
                      </a:txBody>
                      <a:tcPr/>
                    </a:tc>
                    <a:tc>
                      <a:txBody>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𝑘𝑚</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𝑛𝑚</m:t>
                                </m:r>
                                <m:r>
                                  <a:rPr lang="en-US" altLang="zh-CN" i="1" dirty="0" smtClean="0">
                                    <a:latin typeface="Cambria Math" panose="02040503050406030204" pitchFamily="18" charset="0"/>
                                  </a:rPr>
                                  <m:t>)</m:t>
                                </m:r>
                              </m:oMath>
                            </m:oMathPara>
                          </a14:m>
                          <a:endParaRPr lang="zh-CN" altLang="en-US" dirty="0"/>
                        </a:p>
                      </a:txBody>
                      <a:tcPr/>
                    </a:tc>
                    <a:extLst>
                      <a:ext uri="{0D108BD9-81ED-4DB2-BD59-A6C34878D82A}">
                        <a16:rowId xmlns:a16="http://schemas.microsoft.com/office/drawing/2014/main" val="4111084108"/>
                      </a:ext>
                    </a:extLst>
                  </a:tr>
                </a:tbl>
              </a:graphicData>
            </a:graphic>
          </p:graphicFrame>
        </mc:Choice>
        <mc:Fallback xmlns="">
          <p:graphicFrame>
            <p:nvGraphicFramePr>
              <p:cNvPr id="4" name="内容占位符 3">
                <a:extLst>
                  <a:ext uri="{FF2B5EF4-FFF2-40B4-BE49-F238E27FC236}">
                    <a16:creationId xmlns:a16="http://schemas.microsoft.com/office/drawing/2014/main" id="{C9C779BE-9691-4664-88E5-5456DB9A5D4B}"/>
                  </a:ext>
                </a:extLst>
              </p:cNvPr>
              <p:cNvGraphicFramePr>
                <a:graphicFrameLocks noGrp="1"/>
              </p:cNvGraphicFramePr>
              <p:nvPr>
                <p:ph idx="1"/>
                <p:extLst>
                  <p:ext uri="{D42A27DB-BD31-4B8C-83A1-F6EECF244321}">
                    <p14:modId xmlns:p14="http://schemas.microsoft.com/office/powerpoint/2010/main" val="2571133654"/>
                  </p:ext>
                </p:extLst>
              </p:nvPr>
            </p:nvGraphicFramePr>
            <p:xfrm>
              <a:off x="838200" y="2315819"/>
              <a:ext cx="10515600" cy="18542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537262638"/>
                        </a:ext>
                      </a:extLst>
                    </a:gridCol>
                    <a:gridCol w="3505200">
                      <a:extLst>
                        <a:ext uri="{9D8B030D-6E8A-4147-A177-3AD203B41FA5}">
                          <a16:colId xmlns:a16="http://schemas.microsoft.com/office/drawing/2014/main" val="3739804262"/>
                        </a:ext>
                      </a:extLst>
                    </a:gridCol>
                    <a:gridCol w="3505200">
                      <a:extLst>
                        <a:ext uri="{9D8B030D-6E8A-4147-A177-3AD203B41FA5}">
                          <a16:colId xmlns:a16="http://schemas.microsoft.com/office/drawing/2014/main" val="1240844482"/>
                        </a:ext>
                      </a:extLst>
                    </a:gridCol>
                  </a:tblGrid>
                  <a:tr h="370840">
                    <a:tc>
                      <a:txBody>
                        <a:bodyPr/>
                        <a:lstStyle/>
                        <a:p>
                          <a:r>
                            <a:rPr lang="zh-CN" altLang="en-US" dirty="0"/>
                            <a:t>算法名称</a:t>
                          </a:r>
                        </a:p>
                      </a:txBody>
                      <a:tcPr/>
                    </a:tc>
                    <a:tc>
                      <a:txBody>
                        <a:bodyPr/>
                        <a:lstStyle/>
                        <a:p>
                          <a:r>
                            <a:rPr lang="zh-CN" altLang="en-US" dirty="0"/>
                            <a:t>能否处理负权边</a:t>
                          </a:r>
                        </a:p>
                      </a:txBody>
                      <a:tcPr/>
                    </a:tc>
                    <a:tc>
                      <a:txBody>
                        <a:bodyPr/>
                        <a:lstStyle/>
                        <a:p>
                          <a:r>
                            <a:rPr lang="zh-CN" altLang="en-US" dirty="0"/>
                            <a:t>复杂度</a:t>
                          </a:r>
                        </a:p>
                      </a:txBody>
                      <a:tcPr/>
                    </a:tc>
                    <a:extLst>
                      <a:ext uri="{0D108BD9-81ED-4DB2-BD59-A6C34878D82A}">
                        <a16:rowId xmlns:a16="http://schemas.microsoft.com/office/drawing/2014/main" val="3948878818"/>
                      </a:ext>
                    </a:extLst>
                  </a:tr>
                  <a:tr h="370840">
                    <a:tc>
                      <a:txBody>
                        <a:bodyPr/>
                        <a:lstStyle/>
                        <a:p>
                          <a:endParaRPr lang="zh-CN"/>
                        </a:p>
                      </a:txBody>
                      <a:tcPr>
                        <a:blipFill>
                          <a:blip r:embed="rId2"/>
                          <a:stretch>
                            <a:fillRect l="-174" t="-108197" r="-200870" b="-324590"/>
                          </a:stretch>
                        </a:blipFill>
                      </a:tcPr>
                    </a:tc>
                    <a:tc>
                      <a:txBody>
                        <a:bodyPr/>
                        <a:lstStyle/>
                        <a:p>
                          <a:r>
                            <a:rPr lang="zh-CN" altLang="en-US" dirty="0"/>
                            <a:t>不能</a:t>
                          </a:r>
                        </a:p>
                      </a:txBody>
                      <a:tcPr/>
                    </a:tc>
                    <a:tc>
                      <a:txBody>
                        <a:bodyPr/>
                        <a:lstStyle/>
                        <a:p>
                          <a:endParaRPr lang="zh-CN"/>
                        </a:p>
                      </a:txBody>
                      <a:tcPr>
                        <a:blipFill>
                          <a:blip r:embed="rId2"/>
                          <a:stretch>
                            <a:fillRect l="-200348" t="-108197" r="-696" b="-324590"/>
                          </a:stretch>
                        </a:blipFill>
                      </a:tcPr>
                    </a:tc>
                    <a:extLst>
                      <a:ext uri="{0D108BD9-81ED-4DB2-BD59-A6C34878D82A}">
                        <a16:rowId xmlns:a16="http://schemas.microsoft.com/office/drawing/2014/main" val="1931996504"/>
                      </a:ext>
                    </a:extLst>
                  </a:tr>
                  <a:tr h="370840">
                    <a:tc>
                      <a:txBody>
                        <a:bodyPr/>
                        <a:lstStyle/>
                        <a:p>
                          <a:endParaRPr lang="zh-CN"/>
                        </a:p>
                      </a:txBody>
                      <a:tcPr>
                        <a:blipFill>
                          <a:blip r:embed="rId2"/>
                          <a:stretch>
                            <a:fillRect l="-174" t="-204839" r="-200870" b="-219355"/>
                          </a:stretch>
                        </a:blipFill>
                      </a:tcPr>
                    </a:tc>
                    <a:tc>
                      <a:txBody>
                        <a:bodyPr/>
                        <a:lstStyle/>
                        <a:p>
                          <a:r>
                            <a:rPr lang="zh-CN" altLang="en-US" dirty="0"/>
                            <a:t>不能</a:t>
                          </a:r>
                        </a:p>
                      </a:txBody>
                      <a:tcPr/>
                    </a:tc>
                    <a:tc>
                      <a:txBody>
                        <a:bodyPr/>
                        <a:lstStyle/>
                        <a:p>
                          <a:endParaRPr lang="zh-CN"/>
                        </a:p>
                      </a:txBody>
                      <a:tcPr>
                        <a:blipFill>
                          <a:blip r:embed="rId2"/>
                          <a:stretch>
                            <a:fillRect l="-200348" t="-204839" r="-696" b="-219355"/>
                          </a:stretch>
                        </a:blipFill>
                      </a:tcPr>
                    </a:tc>
                    <a:extLst>
                      <a:ext uri="{0D108BD9-81ED-4DB2-BD59-A6C34878D82A}">
                        <a16:rowId xmlns:a16="http://schemas.microsoft.com/office/drawing/2014/main" val="2884874974"/>
                      </a:ext>
                    </a:extLst>
                  </a:tr>
                  <a:tr h="370840">
                    <a:tc>
                      <a:txBody>
                        <a:bodyPr/>
                        <a:lstStyle/>
                        <a:p>
                          <a:endParaRPr lang="zh-CN"/>
                        </a:p>
                      </a:txBody>
                      <a:tcPr>
                        <a:blipFill>
                          <a:blip r:embed="rId2"/>
                          <a:stretch>
                            <a:fillRect l="-174" t="-309836" r="-200870" b="-122951"/>
                          </a:stretch>
                        </a:blipFill>
                      </a:tcPr>
                    </a:tc>
                    <a:tc>
                      <a:txBody>
                        <a:bodyPr/>
                        <a:lstStyle/>
                        <a:p>
                          <a:r>
                            <a:rPr lang="zh-CN" altLang="en-US" dirty="0"/>
                            <a:t>能</a:t>
                          </a:r>
                        </a:p>
                      </a:txBody>
                      <a:tcPr/>
                    </a:tc>
                    <a:tc>
                      <a:txBody>
                        <a:bodyPr/>
                        <a:lstStyle/>
                        <a:p>
                          <a:endParaRPr lang="zh-CN"/>
                        </a:p>
                      </a:txBody>
                      <a:tcPr>
                        <a:blipFill>
                          <a:blip r:embed="rId2"/>
                          <a:stretch>
                            <a:fillRect l="-200348" t="-309836" r="-696" b="-122951"/>
                          </a:stretch>
                        </a:blipFill>
                      </a:tcPr>
                    </a:tc>
                    <a:extLst>
                      <a:ext uri="{0D108BD9-81ED-4DB2-BD59-A6C34878D82A}">
                        <a16:rowId xmlns:a16="http://schemas.microsoft.com/office/drawing/2014/main" val="2208339163"/>
                      </a:ext>
                    </a:extLst>
                  </a:tr>
                  <a:tr h="370840">
                    <a:tc>
                      <a:txBody>
                        <a:bodyPr/>
                        <a:lstStyle/>
                        <a:p>
                          <a:endParaRPr lang="zh-CN"/>
                        </a:p>
                      </a:txBody>
                      <a:tcPr>
                        <a:blipFill>
                          <a:blip r:embed="rId2"/>
                          <a:stretch>
                            <a:fillRect l="-174" t="-409836" r="-200870" b="-22951"/>
                          </a:stretch>
                        </a:blipFill>
                      </a:tcPr>
                    </a:tc>
                    <a:tc>
                      <a:txBody>
                        <a:bodyPr/>
                        <a:lstStyle/>
                        <a:p>
                          <a:r>
                            <a:rPr lang="zh-CN" altLang="en-US" dirty="0"/>
                            <a:t>能</a:t>
                          </a:r>
                        </a:p>
                      </a:txBody>
                      <a:tcPr/>
                    </a:tc>
                    <a:tc>
                      <a:txBody>
                        <a:bodyPr/>
                        <a:lstStyle/>
                        <a:p>
                          <a:endParaRPr lang="zh-CN"/>
                        </a:p>
                      </a:txBody>
                      <a:tcPr>
                        <a:blipFill>
                          <a:blip r:embed="rId2"/>
                          <a:stretch>
                            <a:fillRect l="-200348" t="-409836" r="-696" b="-22951"/>
                          </a:stretch>
                        </a:blipFill>
                      </a:tcPr>
                    </a:tc>
                    <a:extLst>
                      <a:ext uri="{0D108BD9-81ED-4DB2-BD59-A6C34878D82A}">
                        <a16:rowId xmlns:a16="http://schemas.microsoft.com/office/drawing/2014/main" val="4111084108"/>
                      </a:ext>
                    </a:extLst>
                  </a:tr>
                </a:tbl>
              </a:graphicData>
            </a:graphic>
          </p:graphicFrame>
        </mc:Fallback>
      </mc:AlternateContent>
    </p:spTree>
    <p:extLst>
      <p:ext uri="{BB962C8B-B14F-4D97-AF65-F5344CB8AC3E}">
        <p14:creationId xmlns:p14="http://schemas.microsoft.com/office/powerpoint/2010/main" val="1890517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2C5FC6-2C71-4ABA-8810-6374A1E3B9A7}"/>
              </a:ext>
            </a:extLst>
          </p:cNvPr>
          <p:cNvSpPr>
            <a:spLocks noGrp="1"/>
          </p:cNvSpPr>
          <p:nvPr>
            <p:ph type="title"/>
          </p:nvPr>
        </p:nvSpPr>
        <p:spPr/>
        <p:txBody>
          <a:bodyPr/>
          <a:lstStyle/>
          <a:p>
            <a:r>
              <a:rPr lang="en-US" altLang="zh-CN" dirty="0"/>
              <a:t>1.1:</a:t>
            </a:r>
            <a:r>
              <a:rPr lang="zh-CN" altLang="en-US" dirty="0"/>
              <a:t> 负环判定</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5E32F8A-B7EB-4156-98C6-026D647CB8DA}"/>
                  </a:ext>
                </a:extLst>
              </p:cNvPr>
              <p:cNvSpPr>
                <a:spLocks noGrp="1"/>
              </p:cNvSpPr>
              <p:nvPr>
                <p:ph idx="1"/>
              </p:nvPr>
            </p:nvSpPr>
            <p:spPr/>
            <p:txBody>
              <a:bodyPr/>
              <a:lstStyle/>
              <a:p>
                <a:r>
                  <a:rPr lang="zh-CN" altLang="en-US" dirty="0"/>
                  <a:t>那么自然，</a:t>
                </a:r>
                <a14:m>
                  <m:oMath xmlns:m="http://schemas.openxmlformats.org/officeDocument/2006/math">
                    <m:r>
                      <a:rPr lang="en-US" altLang="zh-CN" i="1" dirty="0" smtClean="0">
                        <a:latin typeface="Cambria Math" panose="02040503050406030204" pitchFamily="18" charset="0"/>
                      </a:rPr>
                      <m:t>𝑠𝑝𝑓𝑎</m:t>
                    </m:r>
                  </m:oMath>
                </a14:m>
                <a:r>
                  <a:rPr lang="zh-CN" altLang="en-US" dirty="0"/>
                  <a:t>和</a:t>
                </a:r>
                <a14:m>
                  <m:oMath xmlns:m="http://schemas.openxmlformats.org/officeDocument/2006/math">
                    <m:r>
                      <a:rPr lang="en-US" altLang="zh-CN" i="1" dirty="0" smtClean="0">
                        <a:latin typeface="Cambria Math" panose="02040503050406030204" pitchFamily="18" charset="0"/>
                      </a:rPr>
                      <m:t>𝑏𝑒𝑙𝑙𝑚𝑎𝑛</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𝑓𝑜𝑟𝑑</m:t>
                    </m:r>
                  </m:oMath>
                </a14:m>
                <a:r>
                  <a:rPr lang="zh-CN" altLang="en-US" dirty="0"/>
                  <a:t>遍脱颖而出，成为本节讨论的内容。</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A5E32F8A-B7EB-4156-98C6-026D647CB8DA}"/>
                  </a:ext>
                </a:extLst>
              </p:cNvPr>
              <p:cNvSpPr>
                <a:spLocks noGrp="1" noRot="1" noChangeAspect="1" noMove="1" noResize="1" noEditPoints="1" noAdjustHandles="1" noChangeArrowheads="1" noChangeShapeType="1" noTextEdit="1"/>
              </p:cNvSpPr>
              <p:nvPr>
                <p:ph idx="1"/>
              </p:nvPr>
            </p:nvSpPr>
            <p:spPr>
              <a:blipFill>
                <a:blip r:embed="rId2"/>
                <a:stretch>
                  <a:fillRect l="-1043" t="-2381" r="-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48983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6C5637-2941-4FB8-8A78-88DD83982401}"/>
              </a:ext>
            </a:extLst>
          </p:cNvPr>
          <p:cNvSpPr>
            <a:spLocks noGrp="1"/>
          </p:cNvSpPr>
          <p:nvPr>
            <p:ph type="title"/>
          </p:nvPr>
        </p:nvSpPr>
        <p:spPr/>
        <p:txBody>
          <a:bodyPr/>
          <a:lstStyle/>
          <a:p>
            <a:r>
              <a:rPr lang="en-US" altLang="zh-CN" dirty="0"/>
              <a:t>1.1:</a:t>
            </a:r>
            <a:r>
              <a:rPr lang="zh-CN" altLang="en-US" dirty="0"/>
              <a:t> 负环判定</a:t>
            </a:r>
          </a:p>
        </p:txBody>
      </p:sp>
      <p:sp>
        <p:nvSpPr>
          <p:cNvPr id="3" name="内容占位符 2">
            <a:extLst>
              <a:ext uri="{FF2B5EF4-FFF2-40B4-BE49-F238E27FC236}">
                <a16:creationId xmlns:a16="http://schemas.microsoft.com/office/drawing/2014/main" id="{4FB8BF4C-0F81-4C71-B224-C358FE15DE2C}"/>
              </a:ext>
            </a:extLst>
          </p:cNvPr>
          <p:cNvSpPr>
            <a:spLocks noGrp="1"/>
          </p:cNvSpPr>
          <p:nvPr>
            <p:ph idx="1"/>
          </p:nvPr>
        </p:nvSpPr>
        <p:spPr/>
        <p:txBody>
          <a:bodyPr/>
          <a:lstStyle/>
          <a:p>
            <a:r>
              <a:rPr lang="zh-CN" altLang="en-US" dirty="0"/>
              <a:t>如果图中存在负环，那么最短路不一定存在。</a:t>
            </a:r>
            <a:endParaRPr lang="en-US" altLang="zh-CN" dirty="0"/>
          </a:p>
          <a:p>
            <a:r>
              <a:rPr lang="zh-CN" altLang="en-US" dirty="0"/>
              <a:t>比如我们看这张图。</a:t>
            </a:r>
          </a:p>
        </p:txBody>
      </p:sp>
      <p:pic>
        <p:nvPicPr>
          <p:cNvPr id="5" name="图片 4">
            <a:extLst>
              <a:ext uri="{FF2B5EF4-FFF2-40B4-BE49-F238E27FC236}">
                <a16:creationId xmlns:a16="http://schemas.microsoft.com/office/drawing/2014/main" id="{63DD6F22-C253-4BA6-BA28-9FE8DE5CF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030731"/>
            <a:ext cx="6265477" cy="2665928"/>
          </a:xfrm>
          <a:prstGeom prst="rect">
            <a:avLst/>
          </a:prstGeom>
        </p:spPr>
      </p:pic>
    </p:spTree>
    <p:extLst>
      <p:ext uri="{BB962C8B-B14F-4D97-AF65-F5344CB8AC3E}">
        <p14:creationId xmlns:p14="http://schemas.microsoft.com/office/powerpoint/2010/main" val="99028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A60460-E9AB-4666-9CE6-E1903ABEAD82}"/>
              </a:ext>
            </a:extLst>
          </p:cNvPr>
          <p:cNvSpPr>
            <a:spLocks noGrp="1"/>
          </p:cNvSpPr>
          <p:nvPr>
            <p:ph type="title"/>
          </p:nvPr>
        </p:nvSpPr>
        <p:spPr/>
        <p:txBody>
          <a:bodyPr/>
          <a:lstStyle/>
          <a:p>
            <a:r>
              <a:rPr lang="en-US" altLang="zh-CN" dirty="0"/>
              <a:t>1.1:</a:t>
            </a:r>
            <a:r>
              <a:rPr lang="zh-CN" altLang="en-US" dirty="0"/>
              <a:t> 负环判定</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C9D81E9-D3CB-4CC4-9A2B-D3DC8D606FBD}"/>
                  </a:ext>
                </a:extLst>
              </p:cNvPr>
              <p:cNvSpPr>
                <a:spLocks noGrp="1"/>
              </p:cNvSpPr>
              <p:nvPr>
                <p:ph idx="1"/>
              </p:nvPr>
            </p:nvSpPr>
            <p:spPr/>
            <p:txBody>
              <a:bodyPr/>
              <a:lstStyle/>
              <a:p>
                <a:r>
                  <a:rPr lang="zh-CN" altLang="en-US" dirty="0"/>
                  <a:t>根据抽屉原理，若存在一个</a:t>
                </a:r>
                <a14:m>
                  <m:oMath xmlns:m="http://schemas.openxmlformats.org/officeDocument/2006/math">
                    <m:r>
                      <a:rPr lang="en-US" altLang="zh-CN" i="1" dirty="0" smtClean="0">
                        <a:latin typeface="Cambria Math" panose="02040503050406030204" pitchFamily="18" charset="0"/>
                      </a:rPr>
                      <m:t>𝑑𝑖𝑠𝑡</m:t>
                    </m:r>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a:latin typeface="Cambria Math" panose="02040503050406030204" pitchFamily="18" charset="0"/>
                      </a:rPr>
                      <m:t>)</m:t>
                    </m:r>
                  </m:oMath>
                </a14:m>
                <a:r>
                  <a:rPr lang="zh-CN" altLang="en-US" dirty="0"/>
                  <a:t>，从起点</a:t>
                </a:r>
                <a:r>
                  <a:rPr lang="en-US" altLang="zh-CN" dirty="0"/>
                  <a:t>1</a:t>
                </a:r>
                <a:r>
                  <a:rPr lang="zh-CN" altLang="en-US" dirty="0"/>
                  <a:t>到终点</a:t>
                </a:r>
                <a14:m>
                  <m:oMath xmlns:m="http://schemas.openxmlformats.org/officeDocument/2006/math">
                    <m:r>
                      <a:rPr lang="en-US" altLang="zh-CN" i="1" dirty="0" smtClean="0">
                        <a:latin typeface="Cambria Math" panose="02040503050406030204" pitchFamily="18" charset="0"/>
                      </a:rPr>
                      <m:t>𝑥</m:t>
                    </m:r>
                  </m:oMath>
                </a14:m>
                <a:r>
                  <a:rPr lang="zh-CN" altLang="en-US" dirty="0"/>
                  <a:t>的最短路径包含了</a:t>
                </a:r>
                <a14:m>
                  <m:oMath xmlns:m="http://schemas.openxmlformats.org/officeDocument/2006/math">
                    <m:r>
                      <a:rPr lang="zh-CN" altLang="en-US" i="1" dirty="0" smtClean="0">
                        <a:latin typeface="Cambria Math" panose="02040503050406030204" pitchFamily="18" charset="0"/>
                      </a:rPr>
                      <m:t>≥</m:t>
                    </m:r>
                    <m:r>
                      <a:rPr lang="en-US" altLang="zh-CN" i="1" dirty="0">
                        <a:latin typeface="Cambria Math" panose="02040503050406030204" pitchFamily="18" charset="0"/>
                      </a:rPr>
                      <m:t>𝑛</m:t>
                    </m:r>
                  </m:oMath>
                </a14:m>
                <a:r>
                  <a:rPr lang="zh-CN" altLang="en-US" dirty="0"/>
                  <a:t>条边，那么这条最短路一定重复经过了某个结点。</a:t>
                </a:r>
                <a:endParaRPr lang="en-US" altLang="zh-CN" dirty="0"/>
              </a:p>
              <a:p>
                <a:r>
                  <a:rPr lang="zh-CN" altLang="en-US" dirty="0"/>
                  <a:t>即这条最短路径上存在一个环，每跑一次这个环，都会缩短最短路的长度。基于此，我们得出以下判定法则。</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7C9D81E9-D3CB-4CC4-9A2B-D3DC8D606FBD}"/>
                  </a:ext>
                </a:extLst>
              </p:cNvPr>
              <p:cNvSpPr>
                <a:spLocks noGrp="1" noRot="1" noChangeAspect="1" noMove="1" noResize="1" noEditPoints="1" noAdjustHandles="1" noChangeArrowheads="1" noChangeShapeType="1" noTextEdit="1"/>
              </p:cNvSpPr>
              <p:nvPr>
                <p:ph idx="1"/>
              </p:nvPr>
            </p:nvSpPr>
            <p:spPr>
              <a:blipFill>
                <a:blip r:embed="rId2"/>
                <a:stretch>
                  <a:fillRect l="-1043" t="-2381" r="-4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46798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AFB42B-A48A-45DA-AC19-DCA572A34921}"/>
              </a:ext>
            </a:extLst>
          </p:cNvPr>
          <p:cNvSpPr>
            <a:spLocks noGrp="1"/>
          </p:cNvSpPr>
          <p:nvPr>
            <p:ph type="title"/>
          </p:nvPr>
        </p:nvSpPr>
        <p:spPr/>
        <p:txBody>
          <a:bodyPr/>
          <a:lstStyle/>
          <a:p>
            <a:r>
              <a:rPr lang="en-US" altLang="zh-CN" dirty="0"/>
              <a:t>1.1:</a:t>
            </a:r>
            <a:r>
              <a:rPr lang="zh-CN" altLang="en-US" dirty="0"/>
              <a:t> 负环判定</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F0EC93B-4F54-46DA-BF3F-8B9A85E263DC}"/>
                  </a:ext>
                </a:extLst>
              </p:cNvPr>
              <p:cNvSpPr>
                <a:spLocks noGrp="1"/>
              </p:cNvSpPr>
              <p:nvPr>
                <p:ph idx="1"/>
              </p:nvPr>
            </p:nvSpPr>
            <p:spPr/>
            <p:txBody>
              <a:bodyPr/>
              <a:lstStyle/>
              <a:p>
                <a14:m>
                  <m:oMath xmlns:m="http://schemas.openxmlformats.org/officeDocument/2006/math">
                    <m:r>
                      <a:rPr lang="en-US" altLang="zh-CN" i="1" dirty="0" smtClean="0">
                        <a:latin typeface="Cambria Math" panose="02040503050406030204" pitchFamily="18" charset="0"/>
                      </a:rPr>
                      <m:t>𝐵𝑒𝑙𝑙𝑚𝑎𝑛</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𝐹𝑜𝑟𝑑</m:t>
                    </m:r>
                  </m:oMath>
                </a14:m>
                <a:r>
                  <a:rPr lang="zh-CN" altLang="en-US" dirty="0"/>
                  <a:t>判定负环：</a:t>
                </a:r>
                <a:endParaRPr lang="en-US" altLang="zh-CN" dirty="0"/>
              </a:p>
              <a:p>
                <a:r>
                  <a:rPr lang="zh-CN" altLang="en-US" dirty="0"/>
                  <a:t>经过</a:t>
                </a:r>
                <a14:m>
                  <m:oMath xmlns:m="http://schemas.openxmlformats.org/officeDocument/2006/math">
                    <m:r>
                      <a:rPr lang="en-US" altLang="zh-CN" i="1" dirty="0" smtClean="0">
                        <a:latin typeface="Cambria Math" panose="02040503050406030204" pitchFamily="18" charset="0"/>
                      </a:rPr>
                      <m:t>𝑛</m:t>
                    </m:r>
                  </m:oMath>
                </a14:m>
                <a:r>
                  <a:rPr lang="zh-CN" altLang="en-US" dirty="0"/>
                  <a:t>轮迭代，算法未结束，则图中存在负环</a:t>
                </a:r>
                <a:endParaRPr lang="en-US" altLang="zh-CN" dirty="0"/>
              </a:p>
              <a:p>
                <a:r>
                  <a:rPr lang="zh-CN" altLang="en-US" dirty="0"/>
                  <a:t>若经过</a:t>
                </a:r>
                <a14:m>
                  <m:oMath xmlns:m="http://schemas.openxmlformats.org/officeDocument/2006/math">
                    <m:r>
                      <a:rPr lang="en-US" altLang="zh-CN" i="1" dirty="0" smtClean="0">
                        <a:latin typeface="Cambria Math" panose="02040503050406030204" pitchFamily="18" charset="0"/>
                      </a:rPr>
                      <m:t>𝑛</m:t>
                    </m:r>
                    <m:r>
                      <a:rPr lang="en-US" altLang="zh-CN" i="1" dirty="0" smtClean="0">
                        <a:latin typeface="Cambria Math" panose="02040503050406030204" pitchFamily="18" charset="0"/>
                      </a:rPr>
                      <m:t>−1</m:t>
                    </m:r>
                  </m:oMath>
                </a14:m>
                <a:r>
                  <a:rPr lang="zh-CN" altLang="en-US" dirty="0"/>
                  <a:t>轮迭代，算法结束，则图中无负环。</a:t>
                </a:r>
                <a:endParaRPr lang="en-US" altLang="zh-CN" dirty="0"/>
              </a:p>
              <a:p>
                <a14:m>
                  <m:oMath xmlns:m="http://schemas.openxmlformats.org/officeDocument/2006/math">
                    <m:r>
                      <a:rPr lang="en-US" altLang="zh-CN" i="1" dirty="0" smtClean="0">
                        <a:latin typeface="Cambria Math" panose="02040503050406030204" pitchFamily="18" charset="0"/>
                      </a:rPr>
                      <m:t>𝑆𝑝𝑓𝑎</m:t>
                    </m:r>
                  </m:oMath>
                </a14:m>
                <a:r>
                  <a:rPr lang="zh-CN" altLang="en-US" dirty="0"/>
                  <a:t>判定负环</a:t>
                </a:r>
                <a:endParaRPr lang="en-US" altLang="zh-CN" dirty="0"/>
              </a:p>
              <a:p>
                <a:r>
                  <a:rPr lang="zh-CN" altLang="en-US" dirty="0"/>
                  <a:t>设</a:t>
                </a:r>
                <a14:m>
                  <m:oMath xmlns:m="http://schemas.openxmlformats.org/officeDocument/2006/math">
                    <m:r>
                      <a:rPr lang="en-US" altLang="zh-CN" i="1" dirty="0" smtClean="0">
                        <a:latin typeface="Cambria Math" panose="02040503050406030204" pitchFamily="18" charset="0"/>
                      </a:rPr>
                      <m:t>𝑐𝑛𝑡</m:t>
                    </m:r>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a:latin typeface="Cambria Math" panose="02040503050406030204" pitchFamily="18" charset="0"/>
                      </a:rPr>
                      <m:t>)</m:t>
                    </m:r>
                  </m:oMath>
                </a14:m>
                <a:r>
                  <a:rPr lang="zh-CN" altLang="en-US" dirty="0"/>
                  <a:t>表示从</a:t>
                </a:r>
                <a14:m>
                  <m:oMath xmlns:m="http://schemas.openxmlformats.org/officeDocument/2006/math">
                    <m:r>
                      <a:rPr lang="en-US" altLang="zh-CN" i="1" dirty="0" smtClean="0">
                        <a:latin typeface="Cambria Math" panose="02040503050406030204" pitchFamily="18" charset="0"/>
                      </a:rPr>
                      <m:t>1~</m:t>
                    </m:r>
                    <m:r>
                      <a:rPr lang="en-US" altLang="zh-CN" i="1" dirty="0" smtClean="0">
                        <a:latin typeface="Cambria Math" panose="02040503050406030204" pitchFamily="18" charset="0"/>
                      </a:rPr>
                      <m:t>𝑥</m:t>
                    </m:r>
                  </m:oMath>
                </a14:m>
                <a:r>
                  <a:rPr lang="zh-CN" altLang="en-US" dirty="0"/>
                  <a:t>的最短路径包含的边数，若发现</a:t>
                </a:r>
                <a14:m>
                  <m:oMath xmlns:m="http://schemas.openxmlformats.org/officeDocument/2006/math">
                    <m:r>
                      <a:rPr lang="en-US" altLang="zh-CN" i="1" dirty="0" smtClean="0">
                        <a:latin typeface="Cambria Math" panose="02040503050406030204" pitchFamily="18" charset="0"/>
                      </a:rPr>
                      <m:t>𝑐𝑛𝑡</m:t>
                    </m:r>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a:latin typeface="Cambria Math" panose="02040503050406030204" pitchFamily="18" charset="0"/>
                      </a:rPr>
                      <m:t>)≥</m:t>
                    </m:r>
                    <m:r>
                      <a:rPr lang="en-US" altLang="zh-CN" i="1" dirty="0">
                        <a:latin typeface="Cambria Math" panose="02040503050406030204" pitchFamily="18" charset="0"/>
                      </a:rPr>
                      <m:t>𝑛</m:t>
                    </m:r>
                  </m:oMath>
                </a14:m>
                <a:r>
                  <a:rPr lang="zh-CN" altLang="en-US" dirty="0"/>
                  <a:t>，则图中有负环。算法正常结束，则图中没有负环</a:t>
                </a:r>
              </a:p>
            </p:txBody>
          </p:sp>
        </mc:Choice>
        <mc:Fallback xmlns="">
          <p:sp>
            <p:nvSpPr>
              <p:cNvPr id="3" name="内容占位符 2">
                <a:extLst>
                  <a:ext uri="{FF2B5EF4-FFF2-40B4-BE49-F238E27FC236}">
                    <a16:creationId xmlns:a16="http://schemas.microsoft.com/office/drawing/2014/main" id="{3F0EC93B-4F54-46DA-BF3F-8B9A85E263DC}"/>
                  </a:ext>
                </a:extLst>
              </p:cNvPr>
              <p:cNvSpPr>
                <a:spLocks noGrp="1" noRot="1" noChangeAspect="1" noMove="1" noResize="1" noEditPoints="1" noAdjustHandles="1" noChangeArrowheads="1" noChangeShapeType="1" noTextEdit="1"/>
              </p:cNvSpPr>
              <p:nvPr>
                <p:ph idx="1"/>
              </p:nvPr>
            </p:nvSpPr>
            <p:spPr>
              <a:blipFill>
                <a:blip r:embed="rId2"/>
                <a:stretch>
                  <a:fillRect l="-1043" t="-2381" r="-45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973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E1A2F3-089D-4F4E-BFEC-544128B87C1B}"/>
              </a:ext>
            </a:extLst>
          </p:cNvPr>
          <p:cNvSpPr>
            <a:spLocks noGrp="1"/>
          </p:cNvSpPr>
          <p:nvPr>
            <p:ph type="title"/>
          </p:nvPr>
        </p:nvSpPr>
        <p:spPr/>
        <p:txBody>
          <a:bodyPr/>
          <a:lstStyle/>
          <a:p>
            <a:r>
              <a:rPr lang="zh-CN" altLang="en-US" dirty="0"/>
              <a:t>前提声明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3FE59B8-537A-44FC-95A1-427B9BF354EA}"/>
                  </a:ext>
                </a:extLst>
              </p:cNvPr>
              <p:cNvSpPr>
                <a:spLocks noGrp="1"/>
              </p:cNvSpPr>
              <p:nvPr>
                <p:ph idx="1"/>
              </p:nvPr>
            </p:nvSpPr>
            <p:spPr/>
            <p:txBody>
              <a:bodyPr/>
              <a:lstStyle/>
              <a:p>
                <a:r>
                  <a:rPr lang="zh-CN" altLang="en-US" dirty="0"/>
                  <a:t>若无特殊声明，则</a:t>
                </a:r>
                <a14:m>
                  <m:oMath xmlns:m="http://schemas.openxmlformats.org/officeDocument/2006/math">
                    <m:r>
                      <a:rPr lang="en-US" altLang="zh-CN" i="1" dirty="0" smtClean="0">
                        <a:latin typeface="Cambria Math" panose="02040503050406030204" pitchFamily="18" charset="0"/>
                      </a:rPr>
                      <m:t>𝑛</m:t>
                    </m:r>
                  </m:oMath>
                </a14:m>
                <a:r>
                  <a:rPr lang="zh-CN" altLang="en-US" dirty="0"/>
                  <a:t>代表图中点的数量，</a:t>
                </a:r>
                <a14:m>
                  <m:oMath xmlns:m="http://schemas.openxmlformats.org/officeDocument/2006/math">
                    <m:r>
                      <a:rPr lang="en-US" altLang="zh-CN" i="1" dirty="0" smtClean="0">
                        <a:latin typeface="Cambria Math" panose="02040503050406030204" pitchFamily="18" charset="0"/>
                      </a:rPr>
                      <m:t>𝑚</m:t>
                    </m:r>
                  </m:oMath>
                </a14:m>
                <a:r>
                  <a:rPr lang="zh-CN" altLang="en-US" dirty="0"/>
                  <a:t>代表图中边的数量。</a:t>
                </a:r>
              </a:p>
            </p:txBody>
          </p:sp>
        </mc:Choice>
        <mc:Fallback xmlns="">
          <p:sp>
            <p:nvSpPr>
              <p:cNvPr id="3" name="内容占位符 2">
                <a:extLst>
                  <a:ext uri="{FF2B5EF4-FFF2-40B4-BE49-F238E27FC236}">
                    <a16:creationId xmlns:a16="http://schemas.microsoft.com/office/drawing/2014/main" id="{A3FE59B8-537A-44FC-95A1-427B9BF354EA}"/>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82632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A7801F-9F6C-4B6D-96E7-5E6BBEE3A11F}"/>
              </a:ext>
            </a:extLst>
          </p:cNvPr>
          <p:cNvSpPr>
            <a:spLocks noGrp="1"/>
          </p:cNvSpPr>
          <p:nvPr>
            <p:ph type="title"/>
          </p:nvPr>
        </p:nvSpPr>
        <p:spPr/>
        <p:txBody>
          <a:bodyPr/>
          <a:lstStyle/>
          <a:p>
            <a:r>
              <a:rPr lang="en-US" altLang="zh-CN" dirty="0"/>
              <a:t>1.1:</a:t>
            </a:r>
            <a:r>
              <a:rPr lang="zh-CN" altLang="en-US" dirty="0"/>
              <a:t> 负环判定</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5FEA2BA-2BEB-4398-B00C-D07252FD7F36}"/>
                  </a:ext>
                </a:extLst>
              </p:cNvPr>
              <p:cNvSpPr>
                <a:spLocks noGrp="1"/>
              </p:cNvSpPr>
              <p:nvPr>
                <p:ph idx="1"/>
              </p:nvPr>
            </p:nvSpPr>
            <p:spPr/>
            <p:txBody>
              <a:bodyPr>
                <a:normAutofit/>
              </a:bodyPr>
              <a:lstStyle/>
              <a:p>
                <a14:m>
                  <m:oMath xmlns:m="http://schemas.openxmlformats.org/officeDocument/2006/math">
                    <m:r>
                      <a:rPr lang="en-US" altLang="zh-CN" i="1" dirty="0" smtClean="0">
                        <a:latin typeface="Cambria Math" panose="02040503050406030204" pitchFamily="18" charset="0"/>
                      </a:rPr>
                      <m:t>𝐵𝑒𝑙𝑙𝑚𝑎𝑛</m:t>
                    </m:r>
                    <m:r>
                      <a:rPr lang="en-US" altLang="zh-CN" i="1" dirty="0" smtClean="0">
                        <a:latin typeface="Cambria Math" panose="02040503050406030204" pitchFamily="18" charset="0"/>
                      </a:rPr>
                      <m:t>_</m:t>
                    </m:r>
                    <m:r>
                      <a:rPr lang="en-US" altLang="zh-CN" i="1" dirty="0" smtClean="0">
                        <a:latin typeface="Cambria Math" panose="02040503050406030204" pitchFamily="18" charset="0"/>
                      </a:rPr>
                      <m:t>𝑓𝑜𝑟𝑑</m:t>
                    </m:r>
                  </m:oMath>
                </a14:m>
                <a:r>
                  <a:rPr lang="zh-CN" altLang="en-US" dirty="0"/>
                  <a:t>判断负环的时间复杂度为</a:t>
                </a:r>
                <a14:m>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𝑛𝑚</m:t>
                    </m:r>
                    <m:r>
                      <a:rPr lang="en-US" altLang="zh-CN" i="1" dirty="0" smtClean="0">
                        <a:latin typeface="Cambria Math" panose="02040503050406030204" pitchFamily="18" charset="0"/>
                      </a:rPr>
                      <m:t>)</m:t>
                    </m:r>
                  </m:oMath>
                </a14:m>
                <a:r>
                  <a:rPr lang="zh-CN" altLang="en-US" dirty="0"/>
                  <a:t>。</a:t>
                </a:r>
                <a:endParaRPr lang="en-US" altLang="zh-CN" dirty="0"/>
              </a:p>
              <a:p>
                <a14:m>
                  <m:oMath xmlns:m="http://schemas.openxmlformats.org/officeDocument/2006/math">
                    <m:r>
                      <a:rPr lang="en-US" altLang="zh-CN" i="1" dirty="0" smtClean="0">
                        <a:latin typeface="Cambria Math" panose="02040503050406030204" pitchFamily="18" charset="0"/>
                      </a:rPr>
                      <m:t>𝑆𝑝𝑓𝑎</m:t>
                    </m:r>
                  </m:oMath>
                </a14:m>
                <a:r>
                  <a:rPr lang="zh-CN" altLang="en-US" dirty="0"/>
                  <a:t>判断负环的时间复杂度最坏达到</a:t>
                </a:r>
                <a14:m>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𝑛𝑚</m:t>
                    </m:r>
                    <m:r>
                      <a:rPr lang="en-US" altLang="zh-CN" i="1" dirty="0" smtClean="0">
                        <a:latin typeface="Cambria Math" panose="02040503050406030204" pitchFamily="18" charset="0"/>
                      </a:rPr>
                      <m:t>)</m:t>
                    </m:r>
                  </m:oMath>
                </a14:m>
                <a:r>
                  <a:rPr lang="zh-CN" altLang="en-US" dirty="0"/>
                  <a:t>。</a:t>
                </a:r>
                <a:endParaRPr lang="en-US" altLang="zh-CN" dirty="0"/>
              </a:p>
              <a:p>
                <a:r>
                  <a:rPr lang="zh-CN" altLang="en-US" dirty="0"/>
                  <a:t>所以我们判断负环用</a:t>
                </a:r>
                <a14:m>
                  <m:oMath xmlns:m="http://schemas.openxmlformats.org/officeDocument/2006/math">
                    <m:r>
                      <a:rPr lang="en-US" altLang="zh-CN" i="1" dirty="0" smtClean="0">
                        <a:latin typeface="Cambria Math" panose="02040503050406030204" pitchFamily="18" charset="0"/>
                      </a:rPr>
                      <m:t>𝑠𝑝𝑓𝑎</m:t>
                    </m:r>
                  </m:oMath>
                </a14:m>
                <a:r>
                  <a:rPr lang="zh-CN" altLang="en-US" dirty="0"/>
                  <a:t>。</a:t>
                </a:r>
                <a:endParaRPr lang="en-US" altLang="zh-CN" dirty="0"/>
              </a:p>
              <a:p>
                <a:r>
                  <a:rPr lang="zh-CN" altLang="en-US" dirty="0"/>
                  <a:t>当然还是看个人习惯，不过我认为两个方法都应该加入板子库。</a:t>
                </a:r>
                <a:endParaRPr lang="en-US" altLang="zh-CN" dirty="0"/>
              </a:p>
            </p:txBody>
          </p:sp>
        </mc:Choice>
        <mc:Fallback xmlns="">
          <p:sp>
            <p:nvSpPr>
              <p:cNvPr id="3" name="内容占位符 2">
                <a:extLst>
                  <a:ext uri="{FF2B5EF4-FFF2-40B4-BE49-F238E27FC236}">
                    <a16:creationId xmlns:a16="http://schemas.microsoft.com/office/drawing/2014/main" id="{E5FEA2BA-2BEB-4398-B00C-D07252FD7F36}"/>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60474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5AB565-B683-4FD1-839D-BA6731FEB996}"/>
              </a:ext>
            </a:extLst>
          </p:cNvPr>
          <p:cNvSpPr>
            <a:spLocks noGrp="1"/>
          </p:cNvSpPr>
          <p:nvPr>
            <p:ph type="title"/>
          </p:nvPr>
        </p:nvSpPr>
        <p:spPr/>
        <p:txBody>
          <a:bodyPr/>
          <a:lstStyle/>
          <a:p>
            <a:r>
              <a:rPr lang="zh-CN" altLang="en-US" dirty="0"/>
              <a:t>题外话</a:t>
            </a:r>
            <a:r>
              <a:rPr lang="en-US" altLang="zh-CN" dirty="0"/>
              <a:t>: </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7F1887B-ED78-443B-AB0D-CBCAA7121347}"/>
                  </a:ext>
                </a:extLst>
              </p:cNvPr>
              <p:cNvSpPr>
                <a:spLocks noGrp="1"/>
              </p:cNvSpPr>
              <p:nvPr>
                <p:ph idx="1"/>
              </p:nvPr>
            </p:nvSpPr>
            <p:spPr/>
            <p:txBody>
              <a:bodyPr/>
              <a:lstStyle/>
              <a:p>
                <a:r>
                  <a:rPr lang="zh-CN" altLang="en-US" dirty="0"/>
                  <a:t>有人说</a:t>
                </a:r>
                <a14:m>
                  <m:oMath xmlns:m="http://schemas.openxmlformats.org/officeDocument/2006/math">
                    <m:r>
                      <a:rPr lang="en-US" altLang="zh-CN" i="1" dirty="0" smtClean="0">
                        <a:latin typeface="Cambria Math" panose="02040503050406030204" pitchFamily="18" charset="0"/>
                      </a:rPr>
                      <m:t>𝑠𝑝𝑓𝑎</m:t>
                    </m:r>
                  </m:oMath>
                </a14:m>
                <a:r>
                  <a:rPr lang="zh-CN" altLang="en-US" dirty="0"/>
                  <a:t>已死。确实是这样，很大的原因在于他的复杂度不稳定。</a:t>
                </a:r>
                <a:endParaRPr lang="en-US" altLang="zh-CN" dirty="0"/>
              </a:p>
              <a:p>
                <a:r>
                  <a:rPr lang="zh-CN" altLang="en-US" dirty="0"/>
                  <a:t>然后对于</a:t>
                </a:r>
                <a14:m>
                  <m:oMath xmlns:m="http://schemas.openxmlformats.org/officeDocument/2006/math">
                    <m:r>
                      <a:rPr lang="en-US" altLang="zh-CN" i="1" dirty="0" smtClean="0">
                        <a:latin typeface="Cambria Math" panose="02040503050406030204" pitchFamily="18" charset="0"/>
                      </a:rPr>
                      <m:t>𝐿𝐿𝐿</m:t>
                    </m:r>
                    <m:r>
                      <a:rPr lang="zh-CN" altLang="en-US" i="1" dirty="0" smtClean="0">
                        <a:latin typeface="Cambria Math" panose="02040503050406030204" pitchFamily="18" charset="0"/>
                      </a:rPr>
                      <m:t>、</m:t>
                    </m:r>
                    <m:r>
                      <a:rPr lang="en-US" altLang="zh-CN" i="1" dirty="0" err="1" smtClean="0">
                        <a:latin typeface="Cambria Math" panose="02040503050406030204" pitchFamily="18" charset="0"/>
                      </a:rPr>
                      <m:t>𝑚𝑐𝑓𝑥</m:t>
                    </m:r>
                    <m:r>
                      <a:rPr lang="zh-CN" altLang="en-US" i="1" dirty="0" smtClean="0">
                        <a:latin typeface="Cambria Math" panose="02040503050406030204" pitchFamily="18" charset="0"/>
                      </a:rPr>
                      <m:t>优化、</m:t>
                    </m:r>
                    <m:r>
                      <a:rPr lang="en-US" altLang="zh-CN" i="1" dirty="0" smtClean="0">
                        <a:latin typeface="Cambria Math" panose="02040503050406030204" pitchFamily="18" charset="0"/>
                      </a:rPr>
                      <m:t>𝑆𝐿𝐹</m:t>
                    </m:r>
                    <m:r>
                      <a:rPr lang="zh-CN" altLang="en-US" i="1" dirty="0" smtClean="0">
                        <a:latin typeface="Cambria Math" panose="02040503050406030204" pitchFamily="18" charset="0"/>
                      </a:rPr>
                      <m:t>、</m:t>
                    </m:r>
                    <m:r>
                      <a:rPr lang="en-US" altLang="zh-CN" i="1" dirty="0" smtClean="0">
                        <a:latin typeface="Cambria Math" panose="02040503050406030204" pitchFamily="18" charset="0"/>
                      </a:rPr>
                      <m:t>𝑆𝐿𝐹</m:t>
                    </m:r>
                    <m:r>
                      <a:rPr lang="zh-CN" altLang="en-US" i="1" dirty="0" smtClean="0">
                        <a:latin typeface="Cambria Math" panose="02040503050406030204" pitchFamily="18" charset="0"/>
                      </a:rPr>
                      <m:t>带容错、</m:t>
                    </m:r>
                    <m:r>
                      <a:rPr lang="en-US" altLang="zh-CN" i="1" dirty="0" smtClean="0">
                        <a:latin typeface="Cambria Math" panose="02040503050406030204" pitchFamily="18" charset="0"/>
                      </a:rPr>
                      <m:t>𝑆𝐿𝐹</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𝑠𝑤𝑎𝑝</m:t>
                    </m:r>
                  </m:oMath>
                </a14:m>
                <a:r>
                  <a:rPr lang="zh-CN" altLang="en-US" dirty="0"/>
                  <a:t>等一系列神仙优化也可以被神仙数据卡掉。</a:t>
                </a:r>
                <a:endParaRPr lang="en-US" altLang="zh-CN" dirty="0"/>
              </a:p>
              <a:p>
                <a:r>
                  <a:rPr lang="zh-CN" altLang="en-US" dirty="0"/>
                  <a:t>综上所述，</a:t>
                </a:r>
                <a14:m>
                  <m:oMath xmlns:m="http://schemas.openxmlformats.org/officeDocument/2006/math">
                    <m:r>
                      <a:rPr lang="en-US" altLang="zh-CN" i="1" dirty="0" smtClean="0">
                        <a:latin typeface="Cambria Math" panose="02040503050406030204" pitchFamily="18" charset="0"/>
                      </a:rPr>
                      <m:t>𝑆𝑃𝐹𝐴</m:t>
                    </m:r>
                  </m:oMath>
                </a14:m>
                <a:r>
                  <a:rPr lang="zh-CN" altLang="en-US" dirty="0"/>
                  <a:t>要尽量少用</a:t>
                </a:r>
              </a:p>
            </p:txBody>
          </p:sp>
        </mc:Choice>
        <mc:Fallback xmlns="">
          <p:sp>
            <p:nvSpPr>
              <p:cNvPr id="3" name="内容占位符 2">
                <a:extLst>
                  <a:ext uri="{FF2B5EF4-FFF2-40B4-BE49-F238E27FC236}">
                    <a16:creationId xmlns:a16="http://schemas.microsoft.com/office/drawing/2014/main" id="{A7F1887B-ED78-443B-AB0D-CBCAA7121347}"/>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96566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9514B01B-9280-424E-8684-999CC31868EF}"/>
                  </a:ext>
                </a:extLst>
              </p:cNvPr>
              <p:cNvSpPr>
                <a:spLocks noGrp="1"/>
              </p:cNvSpPr>
              <p:nvPr>
                <p:ph type="title"/>
              </p:nvPr>
            </p:nvSpPr>
            <p:spPr/>
            <p:txBody>
              <a:bodyPr/>
              <a:lstStyle/>
              <a:p>
                <a:r>
                  <a:rPr lang="zh-CN" altLang="en-US" dirty="0"/>
                  <a:t>例题</a:t>
                </a:r>
                <a:r>
                  <a:rPr lang="en-US" altLang="zh-CN" dirty="0"/>
                  <a:t>1: </a:t>
                </a:r>
                <a14:m>
                  <m:oMath xmlns:m="http://schemas.openxmlformats.org/officeDocument/2006/math">
                    <m:r>
                      <a:rPr lang="en-US" altLang="zh-CN" i="1" dirty="0" smtClean="0">
                        <a:latin typeface="Cambria Math" panose="02040503050406030204" pitchFamily="18" charset="0"/>
                      </a:rPr>
                      <m:t>𝑝𝑜𝑗</m:t>
                    </m:r>
                    <m:r>
                      <a:rPr lang="en-US" altLang="zh-CN" i="1" dirty="0" smtClean="0">
                        <a:latin typeface="Cambria Math" panose="02040503050406030204" pitchFamily="18" charset="0"/>
                      </a:rPr>
                      <m:t>_3259</m:t>
                    </m:r>
                  </m:oMath>
                </a14:m>
                <a:endParaRPr lang="zh-CN" altLang="en-US" dirty="0"/>
              </a:p>
            </p:txBody>
          </p:sp>
        </mc:Choice>
        <mc:Fallback xmlns="">
          <p:sp>
            <p:nvSpPr>
              <p:cNvPr id="2" name="标题 1">
                <a:extLst>
                  <a:ext uri="{FF2B5EF4-FFF2-40B4-BE49-F238E27FC236}">
                    <a16:creationId xmlns:a16="http://schemas.microsoft.com/office/drawing/2014/main" id="{9514B01B-9280-424E-8684-999CC31868EF}"/>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p:sp>
        <p:nvSpPr>
          <p:cNvPr id="3" name="内容占位符 2">
            <a:extLst>
              <a:ext uri="{FF2B5EF4-FFF2-40B4-BE49-F238E27FC236}">
                <a16:creationId xmlns:a16="http://schemas.microsoft.com/office/drawing/2014/main" id="{D949C88D-A067-49B3-B9AC-25FBBB6B5764}"/>
              </a:ext>
            </a:extLst>
          </p:cNvPr>
          <p:cNvSpPr>
            <a:spLocks noGrp="1"/>
          </p:cNvSpPr>
          <p:nvPr>
            <p:ph idx="1"/>
          </p:nvPr>
        </p:nvSpPr>
        <p:spPr/>
        <p:txBody>
          <a:bodyPr/>
          <a:lstStyle/>
          <a:p>
            <a:r>
              <a:rPr lang="zh-CN" altLang="en-US" dirty="0"/>
              <a:t>板子题</a:t>
            </a:r>
          </a:p>
        </p:txBody>
      </p:sp>
    </p:spTree>
    <p:extLst>
      <p:ext uri="{BB962C8B-B14F-4D97-AF65-F5344CB8AC3E}">
        <p14:creationId xmlns:p14="http://schemas.microsoft.com/office/powerpoint/2010/main" val="1218610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3E1956-1041-4EED-9530-E2343325295F}"/>
              </a:ext>
            </a:extLst>
          </p:cNvPr>
          <p:cNvSpPr>
            <a:spLocks noGrp="1"/>
          </p:cNvSpPr>
          <p:nvPr>
            <p:ph type="title"/>
          </p:nvPr>
        </p:nvSpPr>
        <p:spPr/>
        <p:txBody>
          <a:bodyPr/>
          <a:lstStyle/>
          <a:p>
            <a:r>
              <a:rPr lang="zh-CN" altLang="en-US" dirty="0"/>
              <a:t>题外话</a:t>
            </a:r>
            <a:r>
              <a:rPr lang="en-US" altLang="zh-CN" dirty="0"/>
              <a:t>: 0/1</a:t>
            </a:r>
            <a:r>
              <a:rPr lang="zh-CN" altLang="en-US" dirty="0"/>
              <a:t>分数规划</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06267B6-3C9D-4CCB-B156-7D91850B0554}"/>
                  </a:ext>
                </a:extLst>
              </p:cNvPr>
              <p:cNvSpPr>
                <a:spLocks noGrp="1"/>
              </p:cNvSpPr>
              <p:nvPr>
                <p:ph idx="1"/>
              </p:nvPr>
            </p:nvSpPr>
            <p:spPr/>
            <p:txBody>
              <a:bodyPr/>
              <a:lstStyle/>
              <a:p>
                <a:r>
                  <a:rPr lang="en-US" altLang="zh-CN" dirty="0"/>
                  <a:t>0/1</a:t>
                </a:r>
                <a:r>
                  <a:rPr lang="zh-CN" altLang="en-US" dirty="0"/>
                  <a:t>分数规划模型是给定整数</a:t>
                </a:r>
                <a14:m>
                  <m:oMath xmlns:m="http://schemas.openxmlformats.org/officeDocument/2006/math">
                    <m:sSub>
                      <m:sSubPr>
                        <m:ctrlPr>
                          <a:rPr lang="zh-CN" altLang="en-US" i="1" smtClean="0">
                            <a:latin typeface="Cambria Math" panose="02040503050406030204" pitchFamily="18" charset="0"/>
                          </a:rPr>
                        </m:ctrlPr>
                      </m:sSubPr>
                      <m:e>
                        <m:r>
                          <a:rPr lang="zh-CN" altLang="en-US" i="1" smtClean="0">
                            <a:latin typeface="Cambria Math" panose="02040503050406030204" pitchFamily="18" charset="0"/>
                          </a:rPr>
                          <m:t>𝑎</m:t>
                        </m:r>
                      </m:e>
                      <m:sub>
                        <m:r>
                          <a:rPr lang="zh-CN" altLang="en-US" i="1" smtClean="0">
                            <a:latin typeface="Cambria Math" panose="02040503050406030204" pitchFamily="18" charset="0"/>
                          </a:rPr>
                          <m:t>1</m:t>
                        </m:r>
                      </m:sub>
                    </m:sSub>
                    <m:r>
                      <a:rPr lang="zh-CN" altLang="en-US" i="1" smtClean="0">
                        <a:latin typeface="Cambria Math" panose="02040503050406030204" pitchFamily="18" charset="0"/>
                      </a:rPr>
                      <m:t>,</m:t>
                    </m:r>
                    <m:r>
                      <a:rPr lang="en-US" altLang="zh-CN" b="0" i="1" smtClean="0">
                        <a:latin typeface="Cambria Math" panose="02040503050406030204" pitchFamily="18" charset="0"/>
                      </a:rPr>
                      <m:t>…</m:t>
                    </m:r>
                    <m:r>
                      <a:rPr lang="zh-CN" altLang="en-US" i="1" smtClean="0">
                        <a:latin typeface="Cambria Math" panose="02040503050406030204" pitchFamily="18" charset="0"/>
                      </a:rPr>
                      <m:t>,</m:t>
                    </m:r>
                    <m:sSub>
                      <m:sSubPr>
                        <m:ctrlPr>
                          <a:rPr lang="zh-CN" altLang="en-US" i="1" smtClean="0">
                            <a:latin typeface="Cambria Math" panose="02040503050406030204" pitchFamily="18" charset="0"/>
                          </a:rPr>
                        </m:ctrlPr>
                      </m:sSubPr>
                      <m:e>
                        <m:r>
                          <a:rPr lang="zh-CN" altLang="en-US" i="1" smtClean="0">
                            <a:latin typeface="Cambria Math" panose="02040503050406030204" pitchFamily="18" charset="0"/>
                          </a:rPr>
                          <m:t>𝑎</m:t>
                        </m:r>
                      </m:e>
                      <m:sub>
                        <m:r>
                          <a:rPr lang="zh-CN" altLang="en-US" i="1" smtClean="0">
                            <a:latin typeface="Cambria Math" panose="02040503050406030204" pitchFamily="18" charset="0"/>
                          </a:rPr>
                          <m:t>𝑛</m:t>
                        </m:r>
                      </m:sub>
                    </m:sSub>
                    <m:r>
                      <a:rPr lang="zh-CN" altLang="en-US" i="1">
                        <a:latin typeface="Cambria Math" panose="02040503050406030204" pitchFamily="18" charset="0"/>
                      </a:rPr>
                      <m:t>和</m:t>
                    </m:r>
                    <m:sSub>
                      <m:sSubPr>
                        <m:ctrlPr>
                          <a:rPr lang="zh-CN" altLang="en-US" i="1">
                            <a:latin typeface="Cambria Math" panose="02040503050406030204" pitchFamily="18" charset="0"/>
                          </a:rPr>
                        </m:ctrlPr>
                      </m:sSubPr>
                      <m:e>
                        <m:r>
                          <a:rPr lang="en-US" altLang="zh-CN" b="0" i="1" smtClean="0">
                            <a:latin typeface="Cambria Math" panose="02040503050406030204" pitchFamily="18" charset="0"/>
                          </a:rPr>
                          <m:t>𝑏</m:t>
                        </m:r>
                      </m:e>
                      <m:sub>
                        <m:r>
                          <a:rPr lang="zh-CN" altLang="en-US" i="1">
                            <a:latin typeface="Cambria Math" panose="02040503050406030204" pitchFamily="18" charset="0"/>
                          </a:rPr>
                          <m:t>1</m:t>
                        </m:r>
                      </m:sub>
                    </m:sSub>
                    <m:r>
                      <a:rPr lang="zh-CN" altLang="en-US" i="1">
                        <a:latin typeface="Cambria Math" panose="02040503050406030204" pitchFamily="18" charset="0"/>
                      </a:rPr>
                      <m:t>,</m:t>
                    </m:r>
                    <m:r>
                      <a:rPr lang="en-US" altLang="zh-CN" i="1">
                        <a:latin typeface="Cambria Math" panose="02040503050406030204" pitchFamily="18" charset="0"/>
                      </a:rPr>
                      <m:t>…</m:t>
                    </m:r>
                    <m:r>
                      <a:rPr lang="zh-CN" altLang="en-US" i="1">
                        <a:latin typeface="Cambria Math" panose="02040503050406030204" pitchFamily="18" charset="0"/>
                      </a:rPr>
                      <m:t>,</m:t>
                    </m:r>
                    <m:sSub>
                      <m:sSubPr>
                        <m:ctrlPr>
                          <a:rPr lang="zh-CN" altLang="en-US" i="1">
                            <a:latin typeface="Cambria Math" panose="02040503050406030204" pitchFamily="18" charset="0"/>
                          </a:rPr>
                        </m:ctrlPr>
                      </m:sSubPr>
                      <m:e>
                        <m:r>
                          <m:rPr>
                            <m:sty m:val="p"/>
                          </m:rPr>
                          <a:rPr lang="en-US" altLang="zh-CN" i="1" smtClean="0">
                            <a:latin typeface="Cambria Math" panose="02040503050406030204" pitchFamily="18" charset="0"/>
                          </a:rPr>
                          <m:t>b</m:t>
                        </m:r>
                      </m:e>
                      <m:sub>
                        <m:r>
                          <a:rPr lang="zh-CN" altLang="en-US" i="1">
                            <a:latin typeface="Cambria Math" panose="02040503050406030204" pitchFamily="18" charset="0"/>
                          </a:rPr>
                          <m:t>𝑛</m:t>
                        </m:r>
                      </m:sub>
                    </m:sSub>
                    <m:r>
                      <a:rPr lang="zh-CN" altLang="en-US" i="1" smtClean="0">
                        <a:latin typeface="Cambria Math" panose="02040503050406030204" pitchFamily="18" charset="0"/>
                      </a:rPr>
                      <m:t>，</m:t>
                    </m:r>
                  </m:oMath>
                </a14:m>
                <a:r>
                  <a:rPr lang="zh-CN" altLang="en-US" dirty="0"/>
                  <a:t>求一组解</a:t>
                </a:r>
                <a14:m>
                  <m:oMath xmlns:m="http://schemas.openxmlformats.org/officeDocument/2006/math">
                    <m:sSub>
                      <m:sSubPr>
                        <m:ctrlPr>
                          <a:rPr lang="zh-CN" altLang="en-US" i="1" smtClean="0">
                            <a:latin typeface="Cambria Math" panose="02040503050406030204" pitchFamily="18" charset="0"/>
                          </a:rPr>
                        </m:ctrlPr>
                      </m:sSubPr>
                      <m:e>
                        <m:r>
                          <a:rPr lang="zh-CN" altLang="en-US" i="1" smtClean="0">
                            <a:latin typeface="Cambria Math" panose="02040503050406030204" pitchFamily="18" charset="0"/>
                          </a:rPr>
                          <m:t>𝑥</m:t>
                        </m:r>
                      </m:e>
                      <m:sub>
                        <m:r>
                          <a:rPr lang="zh-CN" altLang="en-US" i="1" smtClean="0">
                            <a:latin typeface="Cambria Math" panose="02040503050406030204" pitchFamily="18" charset="0"/>
                          </a:rPr>
                          <m:t>𝑖</m:t>
                        </m:r>
                      </m:sub>
                    </m:sSub>
                  </m:oMath>
                </a14:m>
                <a:r>
                  <a:rPr lang="en-US" altLang="zh-CN" dirty="0"/>
                  <a:t>(</a:t>
                </a:r>
                <a14:m>
                  <m:oMath xmlns:m="http://schemas.openxmlformats.org/officeDocument/2006/math">
                    <m:r>
                      <a:rPr lang="en-US" altLang="zh-CN" i="1" dirty="0" smtClean="0">
                        <a:latin typeface="Cambria Math" panose="02040503050406030204" pitchFamily="18" charset="0"/>
                      </a:rPr>
                      <m:t>1</m:t>
                    </m:r>
                    <m:r>
                      <a:rPr lang="zh-CN" altLang="en-US" i="1" dirty="0" smtClean="0">
                        <a:latin typeface="Cambria Math" panose="02040503050406030204" pitchFamily="18" charset="0"/>
                      </a:rPr>
                      <m:t>≤</m:t>
                    </m:r>
                    <m:r>
                      <a:rPr lang="en-US" altLang="zh-CN" i="1" dirty="0" err="1" smtClean="0">
                        <a:latin typeface="Cambria Math" panose="02040503050406030204" pitchFamily="18" charset="0"/>
                      </a:rPr>
                      <m:t>𝑖</m:t>
                    </m:r>
                    <m:r>
                      <a:rPr lang="zh-CN" altLang="en-US" i="1" dirty="0" smtClean="0">
                        <a:latin typeface="Cambria Math" panose="02040503050406030204" pitchFamily="18" charset="0"/>
                      </a:rPr>
                      <m:t>≤</m:t>
                    </m:r>
                    <m:r>
                      <a:rPr lang="en-US" altLang="zh-CN" i="1" dirty="0" smtClean="0">
                        <a:latin typeface="Cambria Math" panose="02040503050406030204" pitchFamily="18" charset="0"/>
                      </a:rPr>
                      <m:t>𝑛</m:t>
                    </m:r>
                    <m:r>
                      <a:rPr lang="en-US" altLang="zh-CN" i="1" dirty="0">
                        <a:latin typeface="Cambria Math" panose="02040503050406030204" pitchFamily="18" charset="0"/>
                      </a:rPr>
                      <m:t>,</m:t>
                    </m:r>
                    <m:r>
                      <a:rPr lang="zh-CN" altLang="en-US" i="1" dirty="0">
                        <a:latin typeface="Cambria Math" panose="02040503050406030204" pitchFamily="18" charset="0"/>
                      </a:rPr>
                      <m:t> </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en-US" altLang="zh-CN" i="1" dirty="0" smtClean="0">
                        <a:latin typeface="Cambria Math" panose="02040503050406030204" pitchFamily="18" charset="0"/>
                      </a:rPr>
                      <m:t> = 0 || </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en-US" altLang="zh-CN" i="1" dirty="0" smtClean="0">
                        <a:latin typeface="Cambria Math" panose="02040503050406030204" pitchFamily="18" charset="0"/>
                      </a:rPr>
                      <m:t> = 1</m:t>
                    </m:r>
                  </m:oMath>
                </a14:m>
                <a:r>
                  <a:rPr lang="en-US" altLang="zh-CN" dirty="0"/>
                  <a:t>)</a:t>
                </a:r>
                <a:r>
                  <a:rPr lang="zh-CN" altLang="en-US" dirty="0"/>
                  <a:t>，使下列式子最大或最小</a:t>
                </a:r>
                <a:endParaRPr lang="en-US" altLang="zh-CN" dirty="0"/>
              </a:p>
              <a:p>
                <a:r>
                  <a:rPr lang="en-US" altLang="zh-CN" dirty="0"/>
                  <a:t>                                       </a:t>
                </a:r>
                <a14:m>
                  <m:oMath xmlns:m="http://schemas.openxmlformats.org/officeDocument/2006/math">
                    <m:f>
                      <m:fPr>
                        <m:ctrlPr>
                          <a:rPr lang="en-US" altLang="zh-CN" i="1" smtClean="0">
                            <a:latin typeface="Cambria Math" panose="02040503050406030204" pitchFamily="18" charset="0"/>
                          </a:rPr>
                        </m:ctrlPr>
                      </m:fPr>
                      <m:num>
                        <m:nary>
                          <m:naryPr>
                            <m:chr m:val="∑"/>
                            <m:limLoc m:val="undOvr"/>
                            <m:grow m:val="on"/>
                            <m:ctrlPr>
                              <a:rPr lang="en-US" altLang="zh-CN" i="1" smtClean="0">
                                <a:latin typeface="Cambria Math" panose="02040503050406030204" pitchFamily="18" charset="0"/>
                              </a:rPr>
                            </m:ctrlPr>
                          </m:naryPr>
                          <m:sub>
                            <m:r>
                              <a:rPr lang="en-US" altLang="zh-CN" i="1" smtClean="0">
                                <a:latin typeface="Cambria Math" panose="02040503050406030204" pitchFamily="18" charset="0"/>
                              </a:rPr>
                              <m:t>𝑖</m:t>
                            </m:r>
                            <m:r>
                              <a:rPr lang="en-US" altLang="zh-CN" i="1" smtClean="0">
                                <a:latin typeface="Cambria Math" panose="02040503050406030204" pitchFamily="18" charset="0"/>
                              </a:rPr>
                              <m:t>=1</m:t>
                            </m:r>
                          </m:sub>
                          <m:sup>
                            <m:r>
                              <a:rPr lang="en-US" altLang="zh-CN" i="1" smtClean="0">
                                <a:latin typeface="Cambria Math" panose="02040503050406030204" pitchFamily="18" charset="0"/>
                              </a:rPr>
                              <m:t>𝑛</m:t>
                            </m:r>
                          </m:sup>
                          <m:e>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𝑎</m:t>
                                </m:r>
                              </m:e>
                              <m:sub>
                                <m:r>
                                  <a:rPr lang="en-US" altLang="zh-CN" i="1" smtClean="0">
                                    <a:latin typeface="Cambria Math" panose="02040503050406030204" pitchFamily="18" charset="0"/>
                                  </a:rPr>
                                  <m:t>𝑖</m:t>
                                </m:r>
                              </m:sub>
                            </m:sSub>
                          </m:e>
                        </m:nary>
                        <m:r>
                          <a:rPr lang="en-US" altLang="zh-CN"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𝑥</m:t>
                            </m:r>
                          </m:e>
                          <m:sub>
                            <m:r>
                              <a:rPr lang="en-US" altLang="zh-CN" i="1" smtClean="0">
                                <a:latin typeface="Cambria Math" panose="02040503050406030204" pitchFamily="18" charset="0"/>
                              </a:rPr>
                              <m:t>𝑖</m:t>
                            </m:r>
                          </m:sub>
                        </m:sSub>
                      </m:num>
                      <m:den>
                        <m:nary>
                          <m:naryPr>
                            <m:chr m:val="∑"/>
                            <m:limLoc m:val="undOvr"/>
                            <m:grow m:val="on"/>
                            <m:ctrlPr>
                              <a:rPr lang="en-US" altLang="zh-CN" i="1" smtClean="0">
                                <a:latin typeface="Cambria Math" panose="02040503050406030204" pitchFamily="18" charset="0"/>
                              </a:rPr>
                            </m:ctrlPr>
                          </m:naryPr>
                          <m:sub>
                            <m:r>
                              <a:rPr lang="en-US" altLang="zh-CN" i="1" smtClean="0">
                                <a:latin typeface="Cambria Math" panose="02040503050406030204" pitchFamily="18" charset="0"/>
                              </a:rPr>
                              <m:t>𝑖</m:t>
                            </m:r>
                            <m:r>
                              <a:rPr lang="en-US" altLang="zh-CN" i="1" smtClean="0">
                                <a:latin typeface="Cambria Math" panose="02040503050406030204" pitchFamily="18" charset="0"/>
                              </a:rPr>
                              <m:t>=1</m:t>
                            </m:r>
                          </m:sub>
                          <m:sup>
                            <m:r>
                              <a:rPr lang="en-US" altLang="zh-CN" i="1" smtClean="0">
                                <a:latin typeface="Cambria Math" panose="02040503050406030204" pitchFamily="18" charset="0"/>
                              </a:rPr>
                              <m:t>𝑛</m:t>
                            </m:r>
                          </m:sup>
                          <m:e>
                            <m:r>
                              <a:rPr lang="en-US" altLang="zh-CN" i="1" smtClean="0">
                                <a:latin typeface="Cambria Math" panose="02040503050406030204" pitchFamily="18" charset="0"/>
                              </a:rPr>
                              <m:t>𝑏𝑖</m:t>
                            </m:r>
                          </m:e>
                        </m:nary>
                        <m:r>
                          <a:rPr lang="en-US" altLang="zh-CN"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𝑥</m:t>
                            </m:r>
                          </m:e>
                          <m:sub>
                            <m:r>
                              <a:rPr lang="en-US" altLang="zh-CN" i="1" smtClean="0">
                                <a:latin typeface="Cambria Math" panose="02040503050406030204" pitchFamily="18" charset="0"/>
                              </a:rPr>
                              <m:t>𝑖</m:t>
                            </m:r>
                          </m:sub>
                        </m:sSub>
                      </m:den>
                    </m:f>
                  </m:oMath>
                </a14:m>
                <a:endParaRPr lang="en-US" altLang="zh-CN" dirty="0"/>
              </a:p>
              <a:p>
                <a:r>
                  <a:rPr lang="zh-CN" altLang="en-US" dirty="0"/>
                  <a:t>方法是二分和</a:t>
                </a:r>
                <a14:m>
                  <m:oMath xmlns:m="http://schemas.openxmlformats.org/officeDocument/2006/math">
                    <m:r>
                      <a:rPr lang="en-US" altLang="zh-CN" i="1" dirty="0" smtClean="0">
                        <a:latin typeface="Cambria Math" panose="02040503050406030204" pitchFamily="18" charset="0"/>
                      </a:rPr>
                      <m:t>𝑑𝑖𝑛𝑘𝑒𝑙𝑏𝑎𝑐h</m:t>
                    </m:r>
                  </m:oMath>
                </a14:m>
                <a:r>
                  <a:rPr lang="zh-CN" altLang="en-US" dirty="0"/>
                  <a:t>算法。</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B06267B6-3C9D-4CCB-B156-7D91850B0554}"/>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67344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F88836-347F-4FFC-B145-D9EEDEC54065}"/>
              </a:ext>
            </a:extLst>
          </p:cNvPr>
          <p:cNvSpPr>
            <a:spLocks noGrp="1"/>
          </p:cNvSpPr>
          <p:nvPr>
            <p:ph type="title"/>
          </p:nvPr>
        </p:nvSpPr>
        <p:spPr/>
        <p:txBody>
          <a:bodyPr/>
          <a:lstStyle/>
          <a:p>
            <a:r>
              <a:rPr lang="zh-CN" altLang="en-US" dirty="0"/>
              <a:t>题外话</a:t>
            </a:r>
            <a:r>
              <a:rPr lang="en-US" altLang="zh-CN" dirty="0"/>
              <a:t>: 0/1</a:t>
            </a:r>
            <a:r>
              <a:rPr lang="zh-CN" altLang="en-US" dirty="0"/>
              <a:t>分数规划</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A886C9B-6F03-4F08-AD1C-0DF33072BBBF}"/>
                  </a:ext>
                </a:extLst>
              </p:cNvPr>
              <p:cNvSpPr>
                <a:spLocks noGrp="1"/>
              </p:cNvSpPr>
              <p:nvPr>
                <p:ph idx="1"/>
              </p:nvPr>
            </p:nvSpPr>
            <p:spPr/>
            <p:txBody>
              <a:bodyPr/>
              <a:lstStyle/>
              <a:p>
                <a:r>
                  <a:rPr lang="zh-CN" altLang="en-US" dirty="0"/>
                  <a:t>例题</a:t>
                </a:r>
                <a:r>
                  <a:rPr lang="en-US" altLang="zh-CN" dirty="0"/>
                  <a:t>2:</a:t>
                </a:r>
                <a:r>
                  <a:rPr lang="zh-CN" altLang="en-US" dirty="0"/>
                  <a:t> </a:t>
                </a:r>
                <a14:m>
                  <m:oMath xmlns:m="http://schemas.openxmlformats.org/officeDocument/2006/math">
                    <m:r>
                      <a:rPr lang="en-US" altLang="zh-CN" i="1" dirty="0">
                        <a:latin typeface="Cambria Math" panose="02040503050406030204" pitchFamily="18" charset="0"/>
                      </a:rPr>
                      <m:t>𝑝𝑜𝑗</m:t>
                    </m:r>
                    <m:r>
                      <a:rPr lang="en-US" altLang="zh-CN" i="1" dirty="0">
                        <a:latin typeface="Cambria Math" panose="02040503050406030204" pitchFamily="18" charset="0"/>
                      </a:rPr>
                      <m:t>_2976 </m:t>
                    </m:r>
                  </m:oMath>
                </a14:m>
                <a:r>
                  <a:rPr lang="zh-CN" altLang="en-US" dirty="0"/>
                  <a:t>最基本的</a:t>
                </a:r>
                <a:r>
                  <a:rPr lang="en-US" altLang="zh-CN" dirty="0"/>
                  <a:t>0/1</a:t>
                </a:r>
                <a:r>
                  <a:rPr lang="zh-CN" altLang="en-US" dirty="0"/>
                  <a:t>分数规划</a:t>
                </a:r>
                <a:endParaRPr lang="en-US" altLang="zh-CN" dirty="0"/>
              </a:p>
              <a:p>
                <a:r>
                  <a:rPr lang="zh-CN" altLang="en-US" dirty="0"/>
                  <a:t>例题</a:t>
                </a:r>
                <a:r>
                  <a:rPr lang="en-US" altLang="zh-CN" dirty="0"/>
                  <a:t>3:</a:t>
                </a:r>
                <a:r>
                  <a:rPr lang="zh-CN" altLang="en-US" dirty="0"/>
                  <a:t> </a:t>
                </a:r>
                <a14:m>
                  <m:oMath xmlns:m="http://schemas.openxmlformats.org/officeDocument/2006/math">
                    <m:r>
                      <a:rPr lang="en-US" altLang="zh-CN" i="1" dirty="0">
                        <a:latin typeface="Cambria Math" panose="02040503050406030204" pitchFamily="18" charset="0"/>
                      </a:rPr>
                      <m:t>𝑝𝑜𝑗</m:t>
                    </m:r>
                    <m:r>
                      <a:rPr lang="en-US" altLang="zh-CN" i="1" dirty="0">
                        <a:latin typeface="Cambria Math" panose="02040503050406030204" pitchFamily="18" charset="0"/>
                      </a:rPr>
                      <m:t>_2728 </m:t>
                    </m:r>
                  </m:oMath>
                </a14:m>
                <a:r>
                  <a:rPr lang="en-US" altLang="zh-CN" dirty="0"/>
                  <a:t>0/1</a:t>
                </a:r>
                <a:r>
                  <a:rPr lang="zh-CN" altLang="en-US" dirty="0"/>
                  <a:t>分数规规划</a:t>
                </a:r>
                <a:r>
                  <a:rPr lang="en-US" altLang="zh-CN" dirty="0"/>
                  <a:t>+</a:t>
                </a:r>
                <a:r>
                  <a:rPr lang="zh-CN" altLang="en-US" dirty="0"/>
                  <a:t>生成树</a:t>
                </a:r>
                <a:endParaRPr lang="en-US" altLang="zh-CN" dirty="0"/>
              </a:p>
              <a:p>
                <a:r>
                  <a:rPr lang="zh-CN" altLang="en-US" dirty="0"/>
                  <a:t>例题</a:t>
                </a:r>
                <a:r>
                  <a:rPr lang="en-US" altLang="zh-CN" dirty="0"/>
                  <a:t>4:</a:t>
                </a:r>
                <a:r>
                  <a:rPr lang="zh-CN" altLang="en-US" dirty="0"/>
                  <a:t> </a:t>
                </a:r>
                <a14:m>
                  <m:oMath xmlns:m="http://schemas.openxmlformats.org/officeDocument/2006/math">
                    <m:r>
                      <a:rPr lang="en-US" altLang="zh-CN" i="1" dirty="0">
                        <a:latin typeface="Cambria Math" panose="02040503050406030204" pitchFamily="18" charset="0"/>
                      </a:rPr>
                      <m:t>𝑝𝑜𝑗</m:t>
                    </m:r>
                    <m:r>
                      <a:rPr lang="en-US" altLang="zh-CN" i="1" dirty="0">
                        <a:latin typeface="Cambria Math" panose="02040503050406030204" pitchFamily="18" charset="0"/>
                      </a:rPr>
                      <m:t>_3621</m:t>
                    </m:r>
                  </m:oMath>
                </a14:m>
                <a:r>
                  <a:rPr lang="en-US" altLang="zh-CN" dirty="0"/>
                  <a:t> 0/1</a:t>
                </a:r>
                <a:r>
                  <a:rPr lang="zh-CN" altLang="en-US" dirty="0"/>
                  <a:t>分数规划</a:t>
                </a:r>
                <a:r>
                  <a:rPr lang="en-US" altLang="zh-CN" dirty="0"/>
                  <a:t>+</a:t>
                </a:r>
                <a:r>
                  <a:rPr lang="zh-CN" altLang="en-US" dirty="0"/>
                  <a:t>负环判定</a:t>
                </a:r>
              </a:p>
            </p:txBody>
          </p:sp>
        </mc:Choice>
        <mc:Fallback xmlns="">
          <p:sp>
            <p:nvSpPr>
              <p:cNvPr id="3" name="内容占位符 2">
                <a:extLst>
                  <a:ext uri="{FF2B5EF4-FFF2-40B4-BE49-F238E27FC236}">
                    <a16:creationId xmlns:a16="http://schemas.microsoft.com/office/drawing/2014/main" id="{7A886C9B-6F03-4F08-AD1C-0DF33072BBBF}"/>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82032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E7C2F5-6401-4C3D-8BD6-1149AEF2FBE6}"/>
              </a:ext>
            </a:extLst>
          </p:cNvPr>
          <p:cNvSpPr>
            <a:spLocks noGrp="1"/>
          </p:cNvSpPr>
          <p:nvPr>
            <p:ph type="title"/>
          </p:nvPr>
        </p:nvSpPr>
        <p:spPr/>
        <p:txBody>
          <a:bodyPr/>
          <a:lstStyle/>
          <a:p>
            <a:r>
              <a:rPr lang="en-US" altLang="zh-CN" dirty="0"/>
              <a:t>1.2:</a:t>
            </a:r>
            <a:r>
              <a:rPr lang="zh-CN" altLang="en-US" dirty="0"/>
              <a:t> 差分约束系统</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6237E56-D6AC-4CC3-ADD7-4771626EDC57}"/>
                  </a:ext>
                </a:extLst>
              </p:cNvPr>
              <p:cNvSpPr>
                <a:spLocks noGrp="1"/>
              </p:cNvSpPr>
              <p:nvPr>
                <p:ph idx="1"/>
              </p:nvPr>
            </p:nvSpPr>
            <p:spPr/>
            <p:txBody>
              <a:bodyPr/>
              <a:lstStyle/>
              <a:p>
                <a:r>
                  <a:rPr lang="zh-CN" altLang="en-US" dirty="0"/>
                  <a:t>差分约束系统</a:t>
                </a:r>
                <a:r>
                  <a:rPr lang="en-US" altLang="zh-CN" dirty="0"/>
                  <a:t>(</a:t>
                </a:r>
                <a14:m>
                  <m:oMath xmlns:m="http://schemas.openxmlformats.org/officeDocument/2006/math">
                    <m:r>
                      <a:rPr lang="en-US" altLang="zh-CN" i="1" dirty="0" smtClean="0">
                        <a:latin typeface="Cambria Math" panose="02040503050406030204" pitchFamily="18" charset="0"/>
                      </a:rPr>
                      <m:t>𝑠𝑦𝑠𝑡𝑒𝑚</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𝑜𝑓</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𝑑𝑖𝑓𝑓𝑒𝑟𝑒𝑛𝑡</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𝑐𝑜𝑛𝑠𝑡𝑟𝑎𝑖𝑛𝑡𝑠</m:t>
                    </m:r>
                  </m:oMath>
                </a14:m>
                <a:r>
                  <a:rPr lang="en-US" altLang="zh-CN" dirty="0"/>
                  <a:t>)</a:t>
                </a:r>
                <a:r>
                  <a:rPr lang="zh-CN" altLang="en-US" dirty="0"/>
                  <a:t>是一种特殊的</a:t>
                </a:r>
                <a:r>
                  <a:rPr lang="en-US" altLang="zh-CN" dirty="0"/>
                  <a:t>N</a:t>
                </a:r>
                <a:r>
                  <a:rPr lang="zh-CN" altLang="en-US" dirty="0"/>
                  <a:t>元一次不等式组，给出</a:t>
                </a:r>
                <a:r>
                  <a:rPr lang="en-US" altLang="zh-CN" dirty="0"/>
                  <a:t>n</a:t>
                </a:r>
                <a:r>
                  <a:rPr lang="zh-CN" altLang="en-US" dirty="0"/>
                  <a:t>个变量和</a:t>
                </a:r>
                <a:r>
                  <a:rPr lang="en-US" altLang="zh-CN" dirty="0"/>
                  <a:t>m</a:t>
                </a:r>
                <a:r>
                  <a:rPr lang="zh-CN" altLang="en-US" dirty="0"/>
                  <a:t>个约数条件，其中每个约束条件形如</a:t>
                </a:r>
                <a14:m>
                  <m:oMath xmlns:m="http://schemas.openxmlformats.org/officeDocument/2006/math">
                    <m:sSub>
                      <m:sSubPr>
                        <m:ctrlPr>
                          <a:rPr lang="zh-CN" altLang="en-US" i="1" smtClean="0">
                            <a:latin typeface="Cambria Math" panose="02040503050406030204" pitchFamily="18" charset="0"/>
                          </a:rPr>
                        </m:ctrlPr>
                      </m:sSubPr>
                      <m:e>
                        <m:r>
                          <a:rPr lang="zh-CN" altLang="en-US" i="1" smtClean="0">
                            <a:latin typeface="Cambria Math" panose="02040503050406030204" pitchFamily="18" charset="0"/>
                          </a:rPr>
                          <m:t>𝑥</m:t>
                        </m:r>
                      </m:e>
                      <m:sub>
                        <m:r>
                          <a:rPr lang="zh-CN" altLang="en-US" i="1" smtClean="0">
                            <a:latin typeface="Cambria Math" panose="02040503050406030204" pitchFamily="18" charset="0"/>
                          </a:rPr>
                          <m:t>𝑖</m:t>
                        </m:r>
                      </m:sub>
                    </m:sSub>
                    <m:r>
                      <a:rPr lang="zh-CN" altLang="en-US" i="1" smtClean="0">
                        <a:latin typeface="Cambria Math" panose="02040503050406030204" pitchFamily="18" charset="0"/>
                      </a:rPr>
                      <m:t>−</m:t>
                    </m:r>
                    <m:sSub>
                      <m:sSubPr>
                        <m:ctrlPr>
                          <a:rPr lang="zh-CN" altLang="en-US" i="1" smtClean="0">
                            <a:latin typeface="Cambria Math" panose="02040503050406030204" pitchFamily="18" charset="0"/>
                          </a:rPr>
                        </m:ctrlPr>
                      </m:sSubPr>
                      <m:e>
                        <m:r>
                          <a:rPr lang="zh-CN" altLang="en-US" i="1" smtClean="0">
                            <a:latin typeface="Cambria Math" panose="02040503050406030204" pitchFamily="18" charset="0"/>
                          </a:rPr>
                          <m:t>𝑥</m:t>
                        </m:r>
                      </m:e>
                      <m:sub>
                        <m:r>
                          <a:rPr lang="zh-CN" altLang="en-US" i="1" smtClean="0">
                            <a:latin typeface="Cambria Math" panose="02040503050406030204" pitchFamily="18" charset="0"/>
                          </a:rPr>
                          <m:t>𝑗</m:t>
                        </m:r>
                      </m:sub>
                    </m:sSub>
                    <m:r>
                      <a:rPr lang="zh-CN" altLang="en-US" i="1" smtClean="0">
                        <a:latin typeface="Cambria Math" panose="02040503050406030204" pitchFamily="18" charset="0"/>
                      </a:rPr>
                      <m:t>≤</m:t>
                    </m:r>
                    <m:sSub>
                      <m:sSubPr>
                        <m:ctrlPr>
                          <a:rPr lang="zh-CN" altLang="en-US" i="1">
                            <a:latin typeface="Cambria Math" panose="02040503050406030204" pitchFamily="18" charset="0"/>
                          </a:rPr>
                        </m:ctrlPr>
                      </m:sSubPr>
                      <m:e>
                        <m:r>
                          <a:rPr lang="en-US" altLang="zh-CN" b="0" i="1" smtClean="0">
                            <a:latin typeface="Cambria Math" panose="02040503050406030204" pitchFamily="18" charset="0"/>
                          </a:rPr>
                          <m:t>𝑐</m:t>
                        </m:r>
                      </m:e>
                      <m:sub>
                        <m:r>
                          <m:rPr>
                            <m:sty m:val="p"/>
                          </m:rPr>
                          <a:rPr lang="en-US" altLang="zh-CN" i="1" smtClean="0">
                            <a:latin typeface="Cambria Math" panose="02040503050406030204" pitchFamily="18" charset="0"/>
                          </a:rPr>
                          <m:t>k</m:t>
                        </m:r>
                      </m:sub>
                    </m:sSub>
                    <m:r>
                      <a:rPr lang="zh-CN" altLang="en-US" i="1" smtClean="0">
                        <a:latin typeface="Cambria Math" panose="02040503050406030204" pitchFamily="18" charset="0"/>
                      </a:rPr>
                      <m:t>，</m:t>
                    </m:r>
                  </m:oMath>
                </a14:m>
                <a:r>
                  <a:rPr lang="zh-CN" altLang="en-US" dirty="0"/>
                  <a:t>我们要解决的问题就是求一组解</a:t>
                </a:r>
                <a:r>
                  <a:rPr lang="en-US" altLang="zh-CN" dirty="0"/>
                  <a:t>: </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oMath>
                </a14:m>
                <a:r>
                  <a:rPr lang="zh-CN" altLang="en-US" dirty="0"/>
                  <a:t> </a:t>
                </a:r>
                <a:r>
                  <a:rPr lang="en-US" altLang="zh-CN" dirty="0"/>
                  <a:t>= </a:t>
                </a:r>
                <a14:m>
                  <m:oMath xmlns:m="http://schemas.openxmlformats.org/officeDocument/2006/math">
                    <m:sSub>
                      <m:sSubPr>
                        <m:ctrlPr>
                          <a:rPr lang="zh-CN" altLang="en-US" i="1">
                            <a:latin typeface="Cambria Math" panose="02040503050406030204" pitchFamily="18" charset="0"/>
                          </a:rPr>
                        </m:ctrlPr>
                      </m:sSubPr>
                      <m:e>
                        <m:r>
                          <a:rPr lang="en-US" altLang="zh-CN" b="0" i="1" smtClean="0">
                            <a:latin typeface="Cambria Math" panose="02040503050406030204" pitchFamily="18" charset="0"/>
                          </a:rPr>
                          <m:t>𝑎</m:t>
                        </m:r>
                      </m:e>
                      <m:sub>
                        <m:r>
                          <a:rPr lang="zh-CN" altLang="en-US" i="1">
                            <a:latin typeface="Cambria Math" panose="02040503050406030204" pitchFamily="18" charset="0"/>
                          </a:rPr>
                          <m:t>𝑖</m:t>
                        </m:r>
                      </m:sub>
                    </m:sSub>
                  </m:oMath>
                </a14:m>
                <a:r>
                  <a:rPr lang="zh-CN" altLang="en-US" dirty="0"/>
                  <a:t>使得所有约束条件得到满足。</a:t>
                </a:r>
                <a:endParaRPr lang="en-US" altLang="zh-CN" dirty="0"/>
              </a:p>
              <a:p>
                <a:r>
                  <a:rPr lang="zh-CN" altLang="en-US" dirty="0"/>
                  <a:t>对于每一个约束条件</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zh-CN" altLang="en-US" i="1">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𝑗</m:t>
                        </m:r>
                      </m:sub>
                    </m:sSub>
                    <m:r>
                      <a:rPr lang="zh-CN" altLang="en-US" i="1">
                        <a:latin typeface="Cambria Math" panose="02040503050406030204" pitchFamily="18" charset="0"/>
                      </a:rPr>
                      <m:t>≤</m:t>
                    </m:r>
                    <m:sSub>
                      <m:sSubPr>
                        <m:ctrlPr>
                          <a:rPr lang="zh-CN" altLang="en-US" i="1">
                            <a:latin typeface="Cambria Math" panose="02040503050406030204" pitchFamily="18" charset="0"/>
                          </a:rPr>
                        </m:ctrlPr>
                      </m:sSubPr>
                      <m:e>
                        <m:r>
                          <a:rPr lang="en-US" altLang="zh-CN" i="1">
                            <a:latin typeface="Cambria Math" panose="02040503050406030204" pitchFamily="18" charset="0"/>
                          </a:rPr>
                          <m:t>𝑐</m:t>
                        </m:r>
                      </m:e>
                      <m:sub>
                        <m:r>
                          <m:rPr>
                            <m:sty m:val="p"/>
                          </m:rPr>
                          <a:rPr lang="en-US" altLang="zh-CN" i="1">
                            <a:latin typeface="Cambria Math" panose="02040503050406030204" pitchFamily="18" charset="0"/>
                          </a:rPr>
                          <m:t>k</m:t>
                        </m:r>
                      </m:sub>
                    </m:sSub>
                  </m:oMath>
                </a14:m>
                <a:r>
                  <a:rPr lang="zh-CN" altLang="en-US" dirty="0"/>
                  <a:t>，是不是特别像单源最短路里头的三角不等式？</a:t>
                </a:r>
                <a:endParaRPr lang="en-US" altLang="zh-CN" dirty="0"/>
              </a:p>
              <a:p>
                <a:r>
                  <a:rPr lang="zh-CN" altLang="en-US" dirty="0"/>
                  <a:t>所以这个问题可以转化为图论来解决。</a:t>
                </a:r>
              </a:p>
            </p:txBody>
          </p:sp>
        </mc:Choice>
        <mc:Fallback xmlns="">
          <p:sp>
            <p:nvSpPr>
              <p:cNvPr id="3" name="内容占位符 2">
                <a:extLst>
                  <a:ext uri="{FF2B5EF4-FFF2-40B4-BE49-F238E27FC236}">
                    <a16:creationId xmlns:a16="http://schemas.microsoft.com/office/drawing/2014/main" id="{B6237E56-D6AC-4CC3-ADD7-4771626EDC57}"/>
                  </a:ext>
                </a:extLst>
              </p:cNvPr>
              <p:cNvSpPr>
                <a:spLocks noGrp="1" noRot="1" noChangeAspect="1" noMove="1" noResize="1" noEditPoints="1" noAdjustHandles="1" noChangeArrowheads="1" noChangeShapeType="1" noTextEdit="1"/>
              </p:cNvSpPr>
              <p:nvPr>
                <p:ph idx="1"/>
              </p:nvPr>
            </p:nvSpPr>
            <p:spPr>
              <a:blipFill>
                <a:blip r:embed="rId2"/>
                <a:stretch>
                  <a:fillRect l="-1043" t="-2381" r="-8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27122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02DF2A0C-D4E2-494A-9315-606A8C12969D}"/>
                  </a:ext>
                </a:extLst>
              </p:cNvPr>
              <p:cNvSpPr>
                <a:spLocks noGrp="1"/>
              </p:cNvSpPr>
              <p:nvPr>
                <p:ph type="title"/>
              </p:nvPr>
            </p:nvSpPr>
            <p:spPr/>
            <p:txBody>
              <a:bodyPr/>
              <a:lstStyle/>
              <a:p>
                <a:r>
                  <a:rPr lang="en-US" altLang="zh-CN" dirty="0"/>
                  <a:t>2:</a:t>
                </a:r>
                <a:r>
                  <a:rPr lang="zh-CN" altLang="en-US" dirty="0"/>
                  <a:t> </a:t>
                </a:r>
                <a14:m>
                  <m:oMath xmlns:m="http://schemas.openxmlformats.org/officeDocument/2006/math">
                    <m:r>
                      <a:rPr lang="en-US" altLang="zh-CN" i="1" dirty="0" smtClean="0">
                        <a:latin typeface="Cambria Math" panose="02040503050406030204" pitchFamily="18" charset="0"/>
                      </a:rPr>
                      <m:t>𝑡𝑎𝑟𝑗𝑎𝑛</m:t>
                    </m:r>
                  </m:oMath>
                </a14:m>
                <a:r>
                  <a:rPr lang="zh-CN" altLang="en-US" dirty="0"/>
                  <a:t>算法与无向图的连通性</a:t>
                </a:r>
              </a:p>
            </p:txBody>
          </p:sp>
        </mc:Choice>
        <mc:Fallback xmlns="">
          <p:sp>
            <p:nvSpPr>
              <p:cNvPr id="2" name="标题 1">
                <a:extLst>
                  <a:ext uri="{FF2B5EF4-FFF2-40B4-BE49-F238E27FC236}">
                    <a16:creationId xmlns:a16="http://schemas.microsoft.com/office/drawing/2014/main" id="{02DF2A0C-D4E2-494A-9315-606A8C12969D}"/>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1339D77-DB6C-4AD6-9EBD-2BE57350668F}"/>
                  </a:ext>
                </a:extLst>
              </p:cNvPr>
              <p:cNvSpPr>
                <a:spLocks noGrp="1"/>
              </p:cNvSpPr>
              <p:nvPr>
                <p:ph idx="1"/>
              </p:nvPr>
            </p:nvSpPr>
            <p:spPr/>
            <p:txBody>
              <a:bodyPr/>
              <a:lstStyle/>
              <a:p>
                <a14:m>
                  <m:oMath xmlns:m="http://schemas.openxmlformats.org/officeDocument/2006/math">
                    <m:r>
                      <a:rPr lang="en-US" altLang="zh-CN" i="1" dirty="0" smtClean="0">
                        <a:latin typeface="Cambria Math" panose="02040503050406030204" pitchFamily="18" charset="0"/>
                      </a:rPr>
                      <m:t>𝑇𝑎𝑟𝑗𝑎𝑛</m:t>
                    </m:r>
                  </m:oMath>
                </a14:m>
                <a:r>
                  <a:rPr lang="zh-CN" altLang="en-US" dirty="0"/>
                  <a:t>算法与无向图的连通性</a:t>
                </a:r>
                <a:endParaRPr lang="en-US" altLang="zh-CN" dirty="0"/>
              </a:p>
              <a:p>
                <a:r>
                  <a:rPr lang="en-US" altLang="zh-CN" dirty="0">
                    <a:solidFill>
                      <a:schemeClr val="bg2">
                        <a:lumMod val="90000"/>
                      </a:schemeClr>
                    </a:solidFill>
                  </a:rPr>
                  <a:t>//</a:t>
                </a:r>
                <a14:m>
                  <m:oMath xmlns:m="http://schemas.openxmlformats.org/officeDocument/2006/math">
                    <m:r>
                      <a:rPr lang="en-US" altLang="zh-CN" i="1" dirty="0" smtClean="0">
                        <a:solidFill>
                          <a:schemeClr val="bg2">
                            <a:lumMod val="90000"/>
                          </a:schemeClr>
                        </a:solidFill>
                        <a:latin typeface="Cambria Math" panose="02040503050406030204" pitchFamily="18" charset="0"/>
                      </a:rPr>
                      <m:t>𝑇𝑎𝑟𝑗𝑎𝑛</m:t>
                    </m:r>
                  </m:oMath>
                </a14:m>
                <a:r>
                  <a:rPr lang="zh-CN" altLang="en-US" dirty="0">
                    <a:solidFill>
                      <a:schemeClr val="bg2">
                        <a:lumMod val="90000"/>
                      </a:schemeClr>
                    </a:solidFill>
                  </a:rPr>
                  <a:t>算法与有向图的连通性</a:t>
                </a:r>
                <a:endParaRPr lang="en-US" altLang="zh-CN" dirty="0">
                  <a:solidFill>
                    <a:schemeClr val="bg2">
                      <a:lumMod val="90000"/>
                    </a:schemeClr>
                  </a:solidFill>
                </a:endParaRPr>
              </a:p>
              <a:p>
                <a:r>
                  <a:rPr lang="zh-CN" altLang="en-US" dirty="0"/>
                  <a:t>欧拉回路</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11339D77-DB6C-4AD6-9EBD-2BE57350668F}"/>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69666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D423F4-08F7-44CE-A32E-8A837A41098C}"/>
              </a:ext>
            </a:extLst>
          </p:cNvPr>
          <p:cNvSpPr>
            <a:spLocks noGrp="1"/>
          </p:cNvSpPr>
          <p:nvPr>
            <p:ph type="title"/>
          </p:nvPr>
        </p:nvSpPr>
        <p:spPr/>
        <p:txBody>
          <a:bodyPr/>
          <a:lstStyle/>
          <a:p>
            <a:r>
              <a:rPr lang="en-US" altLang="zh-CN" dirty="0"/>
              <a:t>2.1: </a:t>
            </a:r>
            <a:r>
              <a:rPr lang="zh-CN" altLang="en-US" dirty="0"/>
              <a:t>无向图的割点与桥</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A980E4A-DBE1-4696-8C7A-23301E624900}"/>
                  </a:ext>
                </a:extLst>
              </p:cNvPr>
              <p:cNvSpPr>
                <a:spLocks noGrp="1"/>
              </p:cNvSpPr>
              <p:nvPr>
                <p:ph idx="1"/>
              </p:nvPr>
            </p:nvSpPr>
            <p:spPr/>
            <p:txBody>
              <a:bodyPr/>
              <a:lstStyle/>
              <a:p>
                <a:r>
                  <a:rPr lang="zh-CN" altLang="en-US" dirty="0"/>
                  <a:t>割点</a:t>
                </a:r>
                <a:r>
                  <a:rPr lang="en-US" altLang="zh-CN" dirty="0"/>
                  <a:t>: </a:t>
                </a:r>
                <a:r>
                  <a:rPr lang="zh-CN" altLang="en-US" dirty="0"/>
                  <a:t>给定一张图，删除图中节点</a:t>
                </a:r>
                <a14:m>
                  <m:oMath xmlns:m="http://schemas.openxmlformats.org/officeDocument/2006/math">
                    <m:r>
                      <a:rPr lang="en-US" altLang="zh-CN" i="1" dirty="0" smtClean="0">
                        <a:latin typeface="Cambria Math" panose="02040503050406030204" pitchFamily="18" charset="0"/>
                      </a:rPr>
                      <m:t>𝑥</m:t>
                    </m:r>
                  </m:oMath>
                </a14:m>
                <a:r>
                  <a:rPr lang="zh-CN" altLang="en-US" dirty="0"/>
                  <a:t>以及</a:t>
                </a:r>
                <a14:m>
                  <m:oMath xmlns:m="http://schemas.openxmlformats.org/officeDocument/2006/math">
                    <m:r>
                      <a:rPr lang="en-US" altLang="zh-CN" i="1" dirty="0" smtClean="0">
                        <a:latin typeface="Cambria Math" panose="02040503050406030204" pitchFamily="18" charset="0"/>
                      </a:rPr>
                      <m:t>𝑥</m:t>
                    </m:r>
                  </m:oMath>
                </a14:m>
                <a:r>
                  <a:rPr lang="zh-CN" altLang="en-US" dirty="0"/>
                  <a:t>关联的边后，图分裂成了两个或两个以上不连通的子图，称</a:t>
                </a:r>
                <a14:m>
                  <m:oMath xmlns:m="http://schemas.openxmlformats.org/officeDocument/2006/math">
                    <m:r>
                      <a:rPr lang="en-US" altLang="zh-CN" i="1" dirty="0" smtClean="0">
                        <a:latin typeface="Cambria Math" panose="02040503050406030204" pitchFamily="18" charset="0"/>
                      </a:rPr>
                      <m:t>𝑥</m:t>
                    </m:r>
                  </m:oMath>
                </a14:m>
                <a:r>
                  <a:rPr lang="zh-CN" altLang="en-US" dirty="0"/>
                  <a:t>为图的</a:t>
                </a:r>
                <a:r>
                  <a:rPr lang="zh-CN" altLang="en-US" b="1" i="0" dirty="0">
                    <a:latin typeface="+mj-lt"/>
                  </a:rPr>
                  <a:t>割点</a:t>
                </a:r>
                <a:r>
                  <a:rPr lang="zh-CN" altLang="en-US" i="0" dirty="0">
                    <a:latin typeface="+mj-lt"/>
                  </a:rPr>
                  <a:t>。</a:t>
                </a:r>
                <a:endParaRPr lang="en-US" altLang="zh-CN" b="1" dirty="0"/>
              </a:p>
              <a:p>
                <a:r>
                  <a:rPr lang="zh-CN" altLang="en-US" dirty="0"/>
                  <a:t>桥</a:t>
                </a:r>
                <a:r>
                  <a:rPr lang="en-US" altLang="zh-CN" dirty="0"/>
                  <a:t>: </a:t>
                </a:r>
                <a:r>
                  <a:rPr lang="zh-CN" altLang="en-US" dirty="0"/>
                  <a:t>给定一张图，删除图中某条边之后，图分裂成了两个不连通的子图，称该边为</a:t>
                </a:r>
                <a:r>
                  <a:rPr lang="zh-CN" altLang="en-US" b="1" dirty="0"/>
                  <a:t>桥</a:t>
                </a:r>
                <a:r>
                  <a:rPr lang="zh-CN" altLang="en-US" dirty="0"/>
                  <a:t>或</a:t>
                </a:r>
                <a:r>
                  <a:rPr lang="zh-CN" altLang="en-US" b="1" dirty="0"/>
                  <a:t>割边</a:t>
                </a:r>
                <a:r>
                  <a:rPr lang="zh-CN" altLang="en-US" dirty="0"/>
                  <a:t>。</a:t>
                </a:r>
                <a:endParaRPr lang="zh-CN" altLang="en-US" b="1" dirty="0"/>
              </a:p>
            </p:txBody>
          </p:sp>
        </mc:Choice>
        <mc:Fallback xmlns="">
          <p:sp>
            <p:nvSpPr>
              <p:cNvPr id="3" name="内容占位符 2">
                <a:extLst>
                  <a:ext uri="{FF2B5EF4-FFF2-40B4-BE49-F238E27FC236}">
                    <a16:creationId xmlns:a16="http://schemas.microsoft.com/office/drawing/2014/main" id="{0A980E4A-DBE1-4696-8C7A-23301E624900}"/>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33261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882FB6-45E5-453D-834C-87BEDF269F79}"/>
              </a:ext>
            </a:extLst>
          </p:cNvPr>
          <p:cNvSpPr>
            <a:spLocks noGrp="1"/>
          </p:cNvSpPr>
          <p:nvPr>
            <p:ph type="title"/>
          </p:nvPr>
        </p:nvSpPr>
        <p:spPr/>
        <p:txBody>
          <a:bodyPr/>
          <a:lstStyle/>
          <a:p>
            <a:r>
              <a:rPr lang="zh-CN" altLang="en-US" dirty="0"/>
              <a:t>题外话</a:t>
            </a:r>
            <a:r>
              <a:rPr lang="en-US" altLang="zh-CN" dirty="0"/>
              <a:t>: </a:t>
            </a:r>
            <a:r>
              <a:rPr lang="zh-CN" altLang="en-US" dirty="0"/>
              <a:t>割点和桥的意义</a:t>
            </a:r>
          </a:p>
        </p:txBody>
      </p:sp>
      <p:sp>
        <p:nvSpPr>
          <p:cNvPr id="3" name="内容占位符 2">
            <a:extLst>
              <a:ext uri="{FF2B5EF4-FFF2-40B4-BE49-F238E27FC236}">
                <a16:creationId xmlns:a16="http://schemas.microsoft.com/office/drawing/2014/main" id="{FD0331C9-7CD7-4395-90E7-26D071B041C3}"/>
              </a:ext>
            </a:extLst>
          </p:cNvPr>
          <p:cNvSpPr>
            <a:spLocks noGrp="1"/>
          </p:cNvSpPr>
          <p:nvPr>
            <p:ph idx="1"/>
          </p:nvPr>
        </p:nvSpPr>
        <p:spPr/>
        <p:txBody>
          <a:bodyPr/>
          <a:lstStyle/>
          <a:p>
            <a:r>
              <a:rPr lang="zh-CN" altLang="en-US" dirty="0"/>
              <a:t>比如对于交通网络来说，设计者必须考虑的问题就是尽可能的减少道路图中割点与桥的个数。</a:t>
            </a:r>
            <a:endParaRPr lang="en-US" altLang="zh-CN" dirty="0"/>
          </a:p>
          <a:p>
            <a:r>
              <a:rPr lang="zh-CN" altLang="en-US" dirty="0"/>
              <a:t>因为如果存在割点或桥，这一部分的交通压力自然非常大。</a:t>
            </a:r>
            <a:endParaRPr lang="en-US" altLang="zh-CN" dirty="0"/>
          </a:p>
          <a:p>
            <a:r>
              <a:rPr lang="zh-CN" altLang="en-US" dirty="0"/>
              <a:t>显然这是设计的时候需要规避的。</a:t>
            </a:r>
          </a:p>
        </p:txBody>
      </p:sp>
    </p:spTree>
    <p:extLst>
      <p:ext uri="{BB962C8B-B14F-4D97-AF65-F5344CB8AC3E}">
        <p14:creationId xmlns:p14="http://schemas.microsoft.com/office/powerpoint/2010/main" val="2909707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65C125-25DA-4170-A299-16F24EAC4979}"/>
              </a:ext>
            </a:extLst>
          </p:cNvPr>
          <p:cNvSpPr>
            <a:spLocks noGrp="1"/>
          </p:cNvSpPr>
          <p:nvPr>
            <p:ph type="title"/>
          </p:nvPr>
        </p:nvSpPr>
        <p:spPr/>
        <p:txBody>
          <a:bodyPr/>
          <a:lstStyle/>
          <a:p>
            <a:r>
              <a:rPr lang="zh-CN" altLang="en-US" dirty="0"/>
              <a:t>如何求割点与割边</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E3704C0-A76A-4C85-89ED-AFB857A991FC}"/>
                  </a:ext>
                </a:extLst>
              </p:cNvPr>
              <p:cNvSpPr>
                <a:spLocks noGrp="1"/>
              </p:cNvSpPr>
              <p:nvPr>
                <p:ph idx="1"/>
              </p:nvPr>
            </p:nvSpPr>
            <p:spPr/>
            <p:txBody>
              <a:bodyPr/>
              <a:lstStyle/>
              <a:p>
                <a:r>
                  <a:rPr lang="zh-CN" altLang="en-US" dirty="0"/>
                  <a:t>对于割点而言，我们可以这么做：</a:t>
                </a:r>
                <a:endParaRPr lang="en-US" altLang="zh-CN" dirty="0"/>
              </a:p>
              <a:p>
                <a:r>
                  <a:rPr lang="en-US" altLang="zh-CN" dirty="0"/>
                  <a:t>1</a:t>
                </a:r>
                <a:r>
                  <a:rPr lang="zh-CN" altLang="en-US" dirty="0"/>
                  <a:t>：</a:t>
                </a:r>
                <a14:m>
                  <m:oMath xmlns:m="http://schemas.openxmlformats.org/officeDocument/2006/math">
                    <m:r>
                      <a:rPr lang="en-US" altLang="zh-CN" i="1" dirty="0" smtClean="0">
                        <a:latin typeface="Cambria Math" panose="02040503050406030204" pitchFamily="18" charset="0"/>
                      </a:rPr>
                      <m:t>𝑏𝑓𝑠</m:t>
                    </m:r>
                  </m:oMath>
                </a14:m>
                <a:r>
                  <a:rPr lang="zh-CN" altLang="en-US" dirty="0"/>
                  <a:t>跑一遍图，记录下图的连通分量</a:t>
                </a:r>
                <a:endParaRPr lang="en-US" altLang="zh-CN" dirty="0"/>
              </a:p>
              <a:p>
                <a:r>
                  <a:rPr lang="en-US" altLang="zh-CN" dirty="0"/>
                  <a:t>2</a:t>
                </a:r>
                <a:r>
                  <a:rPr lang="zh-CN" altLang="en-US" dirty="0"/>
                  <a:t>：枚举所有的顶点后删除，然后再跑一次</a:t>
                </a:r>
                <a14:m>
                  <m:oMath xmlns:m="http://schemas.openxmlformats.org/officeDocument/2006/math">
                    <m:r>
                      <a:rPr lang="en-US" altLang="zh-CN" i="1" dirty="0" smtClean="0">
                        <a:latin typeface="Cambria Math" panose="02040503050406030204" pitchFamily="18" charset="0"/>
                      </a:rPr>
                      <m:t>𝑏𝑓𝑠</m:t>
                    </m:r>
                  </m:oMath>
                </a14:m>
                <a:r>
                  <a:rPr lang="zh-CN" altLang="en-US" dirty="0"/>
                  <a:t>，求出子图的连通分量。</a:t>
                </a:r>
                <a:endParaRPr lang="en-US" altLang="zh-CN" dirty="0"/>
              </a:p>
              <a:p>
                <a:r>
                  <a:rPr lang="en-US" altLang="zh-CN" dirty="0"/>
                  <a:t>3</a:t>
                </a:r>
                <a:r>
                  <a:rPr lang="zh-CN" altLang="en-US" dirty="0"/>
                  <a:t>：比较前后两次的连通分量，如果连通分量变多了，则说明被删掉的点就是一个割点。</a:t>
                </a:r>
                <a:endParaRPr lang="en-US" altLang="zh-CN" dirty="0"/>
              </a:p>
            </p:txBody>
          </p:sp>
        </mc:Choice>
        <mc:Fallback xmlns="">
          <p:sp>
            <p:nvSpPr>
              <p:cNvPr id="3" name="内容占位符 2">
                <a:extLst>
                  <a:ext uri="{FF2B5EF4-FFF2-40B4-BE49-F238E27FC236}">
                    <a16:creationId xmlns:a16="http://schemas.microsoft.com/office/drawing/2014/main" id="{8E3704C0-A76A-4C85-89ED-AFB857A991FC}"/>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1891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9762D3-4452-4583-9671-DABADDC6B71C}"/>
              </a:ext>
            </a:extLst>
          </p:cNvPr>
          <p:cNvSpPr>
            <a:spLocks noGrp="1"/>
          </p:cNvSpPr>
          <p:nvPr>
            <p:ph type="title"/>
          </p:nvPr>
        </p:nvSpPr>
        <p:spPr/>
        <p:txBody>
          <a:bodyPr/>
          <a:lstStyle/>
          <a:p>
            <a:r>
              <a:rPr lang="zh-CN" altLang="en-US" dirty="0"/>
              <a:t>今天的内容有</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67B1C66-53E1-4DBF-A0FE-0F2832117EEB}"/>
                  </a:ext>
                </a:extLst>
              </p:cNvPr>
              <p:cNvSpPr>
                <a:spLocks noGrp="1"/>
              </p:cNvSpPr>
              <p:nvPr>
                <p:ph idx="1"/>
              </p:nvPr>
            </p:nvSpPr>
            <p:spPr/>
            <p:txBody>
              <a:bodyPr/>
              <a:lstStyle/>
              <a:p>
                <a:r>
                  <a:rPr lang="en-US" altLang="zh-CN" dirty="0"/>
                  <a:t>0</a:t>
                </a:r>
                <a:r>
                  <a:rPr lang="zh-CN" altLang="en-US" dirty="0"/>
                  <a:t>：第</a:t>
                </a:r>
                <a14:m>
                  <m:oMath xmlns:m="http://schemas.openxmlformats.org/officeDocument/2006/math">
                    <m:r>
                      <a:rPr lang="en-US" altLang="zh-CN" i="1" dirty="0" smtClean="0">
                        <a:latin typeface="Cambria Math" panose="02040503050406030204" pitchFamily="18" charset="0"/>
                      </a:rPr>
                      <m:t>𝑘</m:t>
                    </m:r>
                  </m:oMath>
                </a14:m>
                <a:r>
                  <a:rPr lang="zh-CN" altLang="en-US" dirty="0"/>
                  <a:t>短路与</a:t>
                </a:r>
                <a14:m>
                  <m:oMath xmlns:m="http://schemas.openxmlformats.org/officeDocument/2006/math">
                    <m:r>
                      <a:rPr lang="en-US" altLang="zh-CN" i="1" dirty="0" smtClean="0">
                        <a:latin typeface="Cambria Math" panose="02040503050406030204" pitchFamily="18" charset="0"/>
                      </a:rPr>
                      <m:t>𝐴</m:t>
                    </m:r>
                    <m:r>
                      <a:rPr lang="zh-CN" altLang="en-US" i="1" dirty="0" smtClean="0">
                        <a:latin typeface="Cambria Math" panose="02040503050406030204" pitchFamily="18" charset="0"/>
                      </a:rPr>
                      <m:t>∗</m:t>
                    </m:r>
                  </m:oMath>
                </a14:m>
                <a:r>
                  <a:rPr lang="zh-CN" altLang="en-US" dirty="0"/>
                  <a:t>算法</a:t>
                </a:r>
                <a:endParaRPr lang="en-US" altLang="zh-CN" dirty="0"/>
              </a:p>
              <a:p>
                <a:r>
                  <a:rPr lang="en-US" altLang="zh-CN" dirty="0"/>
                  <a:t>1</a:t>
                </a:r>
                <a:r>
                  <a:rPr lang="zh-CN" altLang="en-US" dirty="0"/>
                  <a:t>：负环与差分约束系统</a:t>
                </a:r>
                <a:endParaRPr lang="en-US" altLang="zh-CN" dirty="0"/>
              </a:p>
              <a:p>
                <a:r>
                  <a:rPr lang="en-US" altLang="zh-CN" dirty="0"/>
                  <a:t>2</a:t>
                </a:r>
                <a:r>
                  <a:rPr lang="zh-CN" altLang="en-US" dirty="0"/>
                  <a:t>：</a:t>
                </a:r>
                <a14:m>
                  <m:oMath xmlns:m="http://schemas.openxmlformats.org/officeDocument/2006/math">
                    <m:r>
                      <a:rPr lang="en-US" altLang="zh-CN" i="1" dirty="0" smtClean="0">
                        <a:latin typeface="Cambria Math" panose="02040503050406030204" pitchFamily="18" charset="0"/>
                      </a:rPr>
                      <m:t>𝑇𝑎𝑟𝑗𝑎𝑛</m:t>
                    </m:r>
                  </m:oMath>
                </a14:m>
                <a:r>
                  <a:rPr lang="zh-CN" altLang="en-US" dirty="0"/>
                  <a:t>算法与无向图的连通性</a:t>
                </a:r>
                <a:endParaRPr lang="en-US" altLang="zh-CN" dirty="0"/>
              </a:p>
              <a:p>
                <a:r>
                  <a:rPr lang="en-US" altLang="zh-CN" dirty="0"/>
                  <a:t>3</a:t>
                </a:r>
                <a:r>
                  <a:rPr lang="zh-CN" altLang="en-US" dirty="0"/>
                  <a:t>：二分图</a:t>
                </a:r>
              </a:p>
            </p:txBody>
          </p:sp>
        </mc:Choice>
        <mc:Fallback xmlns="">
          <p:sp>
            <p:nvSpPr>
              <p:cNvPr id="3" name="内容占位符 2">
                <a:extLst>
                  <a:ext uri="{FF2B5EF4-FFF2-40B4-BE49-F238E27FC236}">
                    <a16:creationId xmlns:a16="http://schemas.microsoft.com/office/drawing/2014/main" id="{467B1C66-53E1-4DBF-A0FE-0F2832117EEB}"/>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62285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C31682-48A9-4CA4-A5C5-E4CC4733087D}"/>
              </a:ext>
            </a:extLst>
          </p:cNvPr>
          <p:cNvSpPr>
            <a:spLocks noGrp="1"/>
          </p:cNvSpPr>
          <p:nvPr>
            <p:ph type="title"/>
          </p:nvPr>
        </p:nvSpPr>
        <p:spPr/>
        <p:txBody>
          <a:bodyPr/>
          <a:lstStyle/>
          <a:p>
            <a:r>
              <a:rPr lang="zh-CN" altLang="en-US" dirty="0"/>
              <a:t>如何求割点与割边</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338ED50-73D7-4A91-9D7F-A39FAD4199C2}"/>
                  </a:ext>
                </a:extLst>
              </p:cNvPr>
              <p:cNvSpPr>
                <a:spLocks noGrp="1"/>
              </p:cNvSpPr>
              <p:nvPr>
                <p:ph idx="1"/>
              </p:nvPr>
            </p:nvSpPr>
            <p:spPr/>
            <p:txBody>
              <a:bodyPr/>
              <a:lstStyle/>
              <a:p>
                <a:r>
                  <a:rPr lang="zh-CN" altLang="en-US" dirty="0"/>
                  <a:t>由于要枚举所有的节点，且对于每个节点都要遍历一遍子图。枚举需要</a:t>
                </a:r>
                <a14:m>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𝑛</m:t>
                    </m:r>
                    <m:r>
                      <a:rPr lang="en-US" altLang="zh-CN" i="1" dirty="0" smtClean="0">
                        <a:latin typeface="Cambria Math" panose="02040503050406030204" pitchFamily="18" charset="0"/>
                      </a:rPr>
                      <m:t>)</m:t>
                    </m:r>
                  </m:oMath>
                </a14:m>
                <a:r>
                  <a:rPr lang="zh-CN" altLang="en-US" dirty="0"/>
                  <a:t>的复杂度，遍历需要</a:t>
                </a:r>
                <a14:m>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err="1" smtClean="0">
                        <a:latin typeface="Cambria Math" panose="02040503050406030204" pitchFamily="18" charset="0"/>
                      </a:rPr>
                      <m:t>𝑛</m:t>
                    </m:r>
                    <m:r>
                      <a:rPr lang="en-US" altLang="zh-CN" i="1" dirty="0" err="1" smtClean="0">
                        <a:latin typeface="Cambria Math" panose="02040503050406030204" pitchFamily="18" charset="0"/>
                      </a:rPr>
                      <m:t>+</m:t>
                    </m:r>
                    <m:r>
                      <a:rPr lang="en-US" altLang="zh-CN" i="1" dirty="0" err="1" smtClean="0">
                        <a:latin typeface="Cambria Math" panose="02040503050406030204" pitchFamily="18" charset="0"/>
                      </a:rPr>
                      <m:t>𝑚</m:t>
                    </m:r>
                    <m:r>
                      <a:rPr lang="en-US" altLang="zh-CN" i="1" dirty="0" smtClean="0">
                        <a:latin typeface="Cambria Math" panose="02040503050406030204" pitchFamily="18" charset="0"/>
                      </a:rPr>
                      <m:t>)</m:t>
                    </m:r>
                  </m:oMath>
                </a14:m>
                <a:r>
                  <a:rPr lang="zh-CN" altLang="en-US" dirty="0"/>
                  <a:t>的复杂度，所以总时间复杂度为</a:t>
                </a:r>
                <a14:m>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𝑛</m:t>
                    </m:r>
                    <m:r>
                      <a:rPr lang="en-US" altLang="zh-CN" i="1" dirty="0" smtClean="0">
                        <a:latin typeface="Cambria Math" panose="02040503050406030204" pitchFamily="18" charset="0"/>
                      </a:rPr>
                      <m:t>∗(</m:t>
                    </m:r>
                    <m:r>
                      <a:rPr lang="en-US" altLang="zh-CN" i="1" dirty="0" err="1" smtClean="0">
                        <a:latin typeface="Cambria Math" panose="02040503050406030204" pitchFamily="18" charset="0"/>
                      </a:rPr>
                      <m:t>𝑛</m:t>
                    </m:r>
                    <m:r>
                      <a:rPr lang="en-US" altLang="zh-CN" i="1" dirty="0" err="1" smtClean="0">
                        <a:latin typeface="Cambria Math" panose="02040503050406030204" pitchFamily="18" charset="0"/>
                      </a:rPr>
                      <m:t>+</m:t>
                    </m:r>
                    <m:r>
                      <a:rPr lang="en-US" altLang="zh-CN" i="1" dirty="0" err="1" smtClean="0">
                        <a:latin typeface="Cambria Math" panose="02040503050406030204" pitchFamily="18" charset="0"/>
                      </a:rPr>
                      <m:t>𝑚</m:t>
                    </m:r>
                    <m:r>
                      <a:rPr lang="en-US" altLang="zh-CN" i="1" dirty="0" smtClean="0">
                        <a:latin typeface="Cambria Math" panose="02040503050406030204" pitchFamily="18" charset="0"/>
                      </a:rPr>
                      <m:t>))</m:t>
                    </m:r>
                  </m:oMath>
                </a14:m>
                <a:r>
                  <a:rPr lang="zh-CN" altLang="en-US" dirty="0"/>
                  <a:t>。</a:t>
                </a:r>
                <a:endParaRPr lang="en-US" altLang="zh-CN" dirty="0"/>
              </a:p>
              <a:p>
                <a:r>
                  <a:rPr lang="zh-CN" altLang="en-US" dirty="0"/>
                  <a:t>同理对于割边我们也可以分析出他的暴力求法的时间复杂度。</a:t>
                </a:r>
              </a:p>
            </p:txBody>
          </p:sp>
        </mc:Choice>
        <mc:Fallback xmlns="">
          <p:sp>
            <p:nvSpPr>
              <p:cNvPr id="3" name="内容占位符 2">
                <a:extLst>
                  <a:ext uri="{FF2B5EF4-FFF2-40B4-BE49-F238E27FC236}">
                    <a16:creationId xmlns:a16="http://schemas.microsoft.com/office/drawing/2014/main" id="{F338ED50-73D7-4A91-9D7F-A39FAD4199C2}"/>
                  </a:ext>
                </a:extLst>
              </p:cNvPr>
              <p:cNvSpPr>
                <a:spLocks noGrp="1" noRot="1" noChangeAspect="1" noMove="1" noResize="1" noEditPoints="1" noAdjustHandles="1" noChangeArrowheads="1" noChangeShapeType="1" noTextEdit="1"/>
              </p:cNvSpPr>
              <p:nvPr>
                <p:ph idx="1"/>
              </p:nvPr>
            </p:nvSpPr>
            <p:spPr>
              <a:blipFill>
                <a:blip r:embed="rId2"/>
                <a:stretch>
                  <a:fillRect l="-1043" t="-2521" r="-46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55423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EA7234-02EA-4F01-9E2C-270412102F37}"/>
              </a:ext>
            </a:extLst>
          </p:cNvPr>
          <p:cNvSpPr>
            <a:spLocks noGrp="1"/>
          </p:cNvSpPr>
          <p:nvPr>
            <p:ph type="title"/>
          </p:nvPr>
        </p:nvSpPr>
        <p:spPr/>
        <p:txBody>
          <a:bodyPr/>
          <a:lstStyle/>
          <a:p>
            <a:r>
              <a:rPr lang="en-US" altLang="zh-CN" dirty="0"/>
              <a:t>2.1: </a:t>
            </a:r>
            <a:r>
              <a:rPr lang="zh-CN" altLang="en-US" dirty="0"/>
              <a:t>无向图的割点与桥</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785735A-759E-4D3F-87AA-5889E98B27D9}"/>
                  </a:ext>
                </a:extLst>
              </p:cNvPr>
              <p:cNvSpPr>
                <a:spLocks noGrp="1"/>
              </p:cNvSpPr>
              <p:nvPr>
                <p:ph idx="1"/>
              </p:nvPr>
            </p:nvSpPr>
            <p:spPr/>
            <p:txBody>
              <a:bodyPr/>
              <a:lstStyle/>
              <a:p>
                <a14:m>
                  <m:oMath xmlns:m="http://schemas.openxmlformats.org/officeDocument/2006/math">
                    <m:r>
                      <a:rPr lang="en-US" altLang="zh-CN" i="1" dirty="0" smtClean="0">
                        <a:latin typeface="Cambria Math" panose="02040503050406030204" pitchFamily="18" charset="0"/>
                      </a:rPr>
                      <m:t>𝑇𝑎𝑟𝑗𝑎𝑛</m:t>
                    </m:r>
                  </m:oMath>
                </a14:m>
                <a:r>
                  <a:rPr lang="zh-CN" altLang="en-US" dirty="0"/>
                  <a:t>算法可以在线性的时间内求出</a:t>
                </a:r>
                <a:r>
                  <a:rPr lang="zh-CN" altLang="en-US" b="1" dirty="0"/>
                  <a:t>无向图</a:t>
                </a:r>
                <a:r>
                  <a:rPr lang="zh-CN" altLang="en-US" dirty="0"/>
                  <a:t>的割点与桥，进一步可求出</a:t>
                </a:r>
                <a:r>
                  <a:rPr lang="zh-CN" altLang="en-US" b="1" dirty="0"/>
                  <a:t>无向图</a:t>
                </a:r>
                <a:r>
                  <a:rPr lang="zh-CN" altLang="en-US" dirty="0"/>
                  <a:t>的双连通分量。</a:t>
                </a:r>
                <a:endParaRPr lang="en-US" altLang="zh-CN" dirty="0"/>
              </a:p>
              <a:p>
                <a:r>
                  <a:rPr lang="en-US" altLang="zh-CN" dirty="0"/>
                  <a:t>(</a:t>
                </a:r>
                <a:r>
                  <a:rPr lang="zh-CN" altLang="en-US" dirty="0"/>
                  <a:t>双连通分量：没有割点</a:t>
                </a:r>
                <a:r>
                  <a:rPr lang="en-US" altLang="zh-CN" dirty="0"/>
                  <a:t>(</a:t>
                </a:r>
                <a:r>
                  <a:rPr lang="zh-CN" altLang="en-US" dirty="0"/>
                  <a:t>桥</a:t>
                </a:r>
                <a:r>
                  <a:rPr lang="en-US" altLang="zh-CN" dirty="0"/>
                  <a:t>)</a:t>
                </a:r>
                <a:r>
                  <a:rPr lang="zh-CN" altLang="en-US" dirty="0"/>
                  <a:t>的图，成为点</a:t>
                </a:r>
                <a:r>
                  <a:rPr lang="en-US" altLang="zh-CN" dirty="0"/>
                  <a:t>(</a:t>
                </a:r>
                <a:r>
                  <a:rPr lang="zh-CN" altLang="en-US" dirty="0"/>
                  <a:t>边</a:t>
                </a:r>
                <a:r>
                  <a:rPr lang="en-US" altLang="zh-CN" dirty="0"/>
                  <a:t>)</a:t>
                </a:r>
                <a:r>
                  <a:rPr lang="zh-CN" altLang="en-US" dirty="0"/>
                  <a:t>双连通图</a:t>
                </a:r>
                <a:r>
                  <a:rPr lang="en-US" altLang="zh-CN" dirty="0"/>
                  <a:t>)</a:t>
                </a:r>
              </a:p>
              <a:p>
                <a:r>
                  <a:rPr lang="en-US" altLang="zh-CN" dirty="0"/>
                  <a:t>(</a:t>
                </a:r>
                <a:r>
                  <a:rPr lang="zh-CN" altLang="en-US" dirty="0"/>
                  <a:t>一个无向图中的每一个极大点</a:t>
                </a:r>
                <a:r>
                  <a:rPr lang="en-US" altLang="zh-CN" dirty="0"/>
                  <a:t>(</a:t>
                </a:r>
                <a:r>
                  <a:rPr lang="zh-CN" altLang="en-US" dirty="0"/>
                  <a:t>边</a:t>
                </a:r>
                <a:r>
                  <a:rPr lang="en-US" altLang="zh-CN" dirty="0"/>
                  <a:t>)</a:t>
                </a:r>
                <a:r>
                  <a:rPr lang="zh-CN" altLang="en-US" dirty="0"/>
                  <a:t>双连通子图称为该无向图点</a:t>
                </a:r>
                <a:r>
                  <a:rPr lang="en-US" altLang="zh-CN" dirty="0"/>
                  <a:t>(</a:t>
                </a:r>
                <a:r>
                  <a:rPr lang="zh-CN" altLang="en-US" dirty="0"/>
                  <a:t>边</a:t>
                </a:r>
                <a:r>
                  <a:rPr lang="en-US" altLang="zh-CN" dirty="0"/>
                  <a:t>)</a:t>
                </a:r>
                <a:r>
                  <a:rPr lang="zh-CN" altLang="en-US" dirty="0"/>
                  <a:t>双连通分量</a:t>
                </a:r>
                <a:r>
                  <a:rPr lang="en-US" altLang="zh-CN" dirty="0"/>
                  <a:t>)</a:t>
                </a:r>
                <a:endParaRPr lang="zh-CN" altLang="en-US" dirty="0"/>
              </a:p>
            </p:txBody>
          </p:sp>
        </mc:Choice>
        <mc:Fallback xmlns="">
          <p:sp>
            <p:nvSpPr>
              <p:cNvPr id="3" name="内容占位符 2">
                <a:extLst>
                  <a:ext uri="{FF2B5EF4-FFF2-40B4-BE49-F238E27FC236}">
                    <a16:creationId xmlns:a16="http://schemas.microsoft.com/office/drawing/2014/main" id="{B785735A-759E-4D3F-87AA-5889E98B27D9}"/>
                  </a:ext>
                </a:extLst>
              </p:cNvPr>
              <p:cNvSpPr>
                <a:spLocks noGrp="1" noRot="1" noChangeAspect="1" noMove="1" noResize="1" noEditPoints="1" noAdjustHandles="1" noChangeArrowheads="1" noChangeShapeType="1" noTextEdit="1"/>
              </p:cNvSpPr>
              <p:nvPr>
                <p:ph idx="1"/>
              </p:nvPr>
            </p:nvSpPr>
            <p:spPr>
              <a:blipFill>
                <a:blip r:embed="rId2"/>
                <a:stretch>
                  <a:fillRect l="-1043" t="-2381" r="-1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31247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1106BD-4BB8-4563-83A4-3BA64B0C0B55}"/>
              </a:ext>
            </a:extLst>
          </p:cNvPr>
          <p:cNvSpPr>
            <a:spLocks noGrp="1"/>
          </p:cNvSpPr>
          <p:nvPr>
            <p:ph type="title"/>
          </p:nvPr>
        </p:nvSpPr>
        <p:spPr/>
        <p:txBody>
          <a:bodyPr/>
          <a:lstStyle/>
          <a:p>
            <a:r>
              <a:rPr lang="zh-CN" altLang="en-US" dirty="0"/>
              <a:t>前置知识</a:t>
            </a:r>
          </a:p>
        </p:txBody>
      </p:sp>
      <p:sp>
        <p:nvSpPr>
          <p:cNvPr id="3" name="内容占位符 2">
            <a:extLst>
              <a:ext uri="{FF2B5EF4-FFF2-40B4-BE49-F238E27FC236}">
                <a16:creationId xmlns:a16="http://schemas.microsoft.com/office/drawing/2014/main" id="{688D6B23-0841-4239-8E1B-CE56A5F77642}"/>
              </a:ext>
            </a:extLst>
          </p:cNvPr>
          <p:cNvSpPr>
            <a:spLocks noGrp="1"/>
          </p:cNvSpPr>
          <p:nvPr>
            <p:ph idx="1"/>
          </p:nvPr>
        </p:nvSpPr>
        <p:spPr/>
        <p:txBody>
          <a:bodyPr/>
          <a:lstStyle/>
          <a:p>
            <a:r>
              <a:rPr lang="en-US" altLang="zh-CN" dirty="0"/>
              <a:t>1: </a:t>
            </a:r>
            <a:r>
              <a:rPr lang="zh-CN" altLang="en-US" dirty="0"/>
              <a:t>搜索树</a:t>
            </a:r>
            <a:r>
              <a:rPr lang="en-US" altLang="zh-CN" dirty="0"/>
              <a:t>: </a:t>
            </a:r>
            <a:r>
              <a:rPr lang="zh-CN" altLang="en-US" dirty="0"/>
              <a:t>在无向图中选任意节点出发进行</a:t>
            </a:r>
            <a:r>
              <a:rPr lang="en-US" altLang="zh-CN" dirty="0" err="1"/>
              <a:t>dfs</a:t>
            </a:r>
            <a:r>
              <a:rPr lang="zh-CN" altLang="en-US" dirty="0"/>
              <a:t>，每个点只访问一次。所有发生递归关系的边构成一棵树，成为无向连通图的搜索树。</a:t>
            </a:r>
            <a:endParaRPr lang="en-US" altLang="zh-CN" dirty="0"/>
          </a:p>
          <a:p>
            <a:r>
              <a:rPr lang="zh-CN" altLang="en-US" dirty="0"/>
              <a:t>当然一般无向图的各个连通块构成</a:t>
            </a:r>
            <a:r>
              <a:rPr lang="en-US" altLang="zh-CN" dirty="0"/>
              <a:t>”</a:t>
            </a:r>
            <a:r>
              <a:rPr lang="zh-CN" altLang="en-US" dirty="0"/>
              <a:t>搜索森林</a:t>
            </a:r>
            <a:r>
              <a:rPr lang="en-US" altLang="zh-CN" dirty="0"/>
              <a:t>”</a:t>
            </a:r>
            <a:r>
              <a:rPr lang="zh-CN" altLang="en-US" dirty="0"/>
              <a:t>。</a:t>
            </a:r>
            <a:endParaRPr lang="en-US" altLang="zh-CN" dirty="0"/>
          </a:p>
          <a:p>
            <a:r>
              <a:rPr lang="en-US" altLang="zh-CN" dirty="0"/>
              <a:t>                                                                   </a:t>
            </a:r>
            <a:r>
              <a:rPr lang="zh-CN" altLang="en-US" dirty="0"/>
              <a:t>比如这样一张图</a:t>
            </a:r>
            <a:endParaRPr lang="en-US" altLang="zh-CN" dirty="0"/>
          </a:p>
        </p:txBody>
      </p:sp>
      <p:pic>
        <p:nvPicPr>
          <p:cNvPr id="5" name="图片 4">
            <a:extLst>
              <a:ext uri="{FF2B5EF4-FFF2-40B4-BE49-F238E27FC236}">
                <a16:creationId xmlns:a16="http://schemas.microsoft.com/office/drawing/2014/main" id="{F2ED352E-9338-499D-A539-8FF98FCAF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762016"/>
            <a:ext cx="6538446" cy="2549884"/>
          </a:xfrm>
          <a:prstGeom prst="rect">
            <a:avLst/>
          </a:prstGeom>
        </p:spPr>
      </p:pic>
    </p:spTree>
    <p:extLst>
      <p:ext uri="{BB962C8B-B14F-4D97-AF65-F5344CB8AC3E}">
        <p14:creationId xmlns:p14="http://schemas.microsoft.com/office/powerpoint/2010/main" val="1308898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32C945-62EC-4996-8400-6991635C050A}"/>
              </a:ext>
            </a:extLst>
          </p:cNvPr>
          <p:cNvSpPr>
            <a:spLocks noGrp="1"/>
          </p:cNvSpPr>
          <p:nvPr>
            <p:ph type="title"/>
          </p:nvPr>
        </p:nvSpPr>
        <p:spPr/>
        <p:txBody>
          <a:bodyPr/>
          <a:lstStyle/>
          <a:p>
            <a:r>
              <a:rPr lang="zh-CN" altLang="en-US" dirty="0"/>
              <a:t>前置知识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4BCE25D-ECB4-4DED-BB13-D48777C1205D}"/>
                  </a:ext>
                </a:extLst>
              </p:cNvPr>
              <p:cNvSpPr>
                <a:spLocks noGrp="1"/>
              </p:cNvSpPr>
              <p:nvPr>
                <p:ph idx="1"/>
              </p:nvPr>
            </p:nvSpPr>
            <p:spPr>
              <a:xfrm>
                <a:off x="838200" y="1825625"/>
                <a:ext cx="10515600" cy="4351338"/>
              </a:xfrm>
            </p:spPr>
            <p:txBody>
              <a:bodyPr/>
              <a:lstStyle/>
              <a:p>
                <a:r>
                  <a:rPr lang="zh-CN" altLang="en-US" dirty="0"/>
                  <a:t>我们对其进行</a:t>
                </a:r>
                <a14:m>
                  <m:oMath xmlns:m="http://schemas.openxmlformats.org/officeDocument/2006/math">
                    <m:r>
                      <a:rPr lang="en-US" altLang="zh-CN" i="1" dirty="0" smtClean="0">
                        <a:latin typeface="Cambria Math" panose="02040503050406030204" pitchFamily="18" charset="0"/>
                      </a:rPr>
                      <m:t>𝑑𝑓𝑠</m:t>
                    </m:r>
                  </m:oMath>
                </a14:m>
                <a:r>
                  <a:rPr lang="zh-CN" altLang="en-US" dirty="0"/>
                  <a:t>后会有这样的遍历顺序</a:t>
                </a:r>
                <a:endParaRPr lang="en-US" altLang="zh-CN" dirty="0"/>
              </a:p>
              <a:p>
                <a:r>
                  <a:rPr lang="zh-CN" altLang="en-US" dirty="0"/>
                  <a:t>以中间荧光笔涂红的节点为起点。</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94BCE25D-ECB4-4DED-BB13-D48777C1205D}"/>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43" t="-2381"/>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E1894D6D-D4E0-4288-A4ED-422EE3BD2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052645"/>
            <a:ext cx="5337453" cy="1897298"/>
          </a:xfrm>
          <a:prstGeom prst="rect">
            <a:avLst/>
          </a:prstGeom>
        </p:spPr>
      </p:pic>
    </p:spTree>
    <p:extLst>
      <p:ext uri="{BB962C8B-B14F-4D97-AF65-F5344CB8AC3E}">
        <p14:creationId xmlns:p14="http://schemas.microsoft.com/office/powerpoint/2010/main" val="641076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CEC933-61EE-474A-A305-A8FA00F12BC1}"/>
              </a:ext>
            </a:extLst>
          </p:cNvPr>
          <p:cNvSpPr>
            <a:spLocks noGrp="1"/>
          </p:cNvSpPr>
          <p:nvPr>
            <p:ph type="title"/>
          </p:nvPr>
        </p:nvSpPr>
        <p:spPr/>
        <p:txBody>
          <a:bodyPr/>
          <a:lstStyle/>
          <a:p>
            <a:r>
              <a:rPr lang="zh-CN" altLang="en-US" dirty="0"/>
              <a:t>前置知识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230A951-C07A-4BE0-A22A-27D694A2E135}"/>
                  </a:ext>
                </a:extLst>
              </p:cNvPr>
              <p:cNvSpPr>
                <a:spLocks noGrp="1"/>
              </p:cNvSpPr>
              <p:nvPr>
                <p:ph idx="1"/>
              </p:nvPr>
            </p:nvSpPr>
            <p:spPr>
              <a:xfrm>
                <a:off x="838200" y="1825625"/>
                <a:ext cx="10515600" cy="4351338"/>
              </a:xfrm>
            </p:spPr>
            <p:txBody>
              <a:bodyPr/>
              <a:lstStyle/>
              <a:p>
                <a:r>
                  <a:rPr lang="zh-CN" altLang="en-US" dirty="0"/>
                  <a:t>之后我们将未遍历的边删去同时为搜索顺序打上标记，就是如下的一棵搜索树。</a:t>
                </a:r>
                <a:endParaRPr lang="en-US" altLang="zh-CN" dirty="0"/>
              </a:p>
              <a:p>
                <a:r>
                  <a:rPr lang="zh-CN" altLang="en-US" dirty="0"/>
                  <a:t>同时我们打上的标记被称为</a:t>
                </a:r>
                <a:r>
                  <a:rPr lang="en-US" altLang="zh-CN" dirty="0"/>
                  <a:t>”</a:t>
                </a:r>
                <a:r>
                  <a:rPr lang="zh-CN" altLang="en-US" dirty="0"/>
                  <a:t>时间戳</a:t>
                </a:r>
                <a:r>
                  <a:rPr lang="en-US" altLang="zh-CN" dirty="0"/>
                  <a:t>”</a:t>
                </a:r>
                <a:r>
                  <a:rPr lang="zh-CN" altLang="en-US" dirty="0"/>
                  <a:t>，用</a:t>
                </a:r>
                <a14:m>
                  <m:oMath xmlns:m="http://schemas.openxmlformats.org/officeDocument/2006/math">
                    <m:r>
                      <a:rPr lang="en-US" altLang="zh-CN" i="1" dirty="0" smtClean="0">
                        <a:latin typeface="Cambria Math" panose="02040503050406030204" pitchFamily="18" charset="0"/>
                      </a:rPr>
                      <m:t>𝑑𝑓𝑛</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oMath>
                </a14:m>
                <a:r>
                  <a:rPr lang="zh-CN" altLang="en-US" dirty="0"/>
                  <a:t>来表示</a:t>
                </a:r>
              </a:p>
            </p:txBody>
          </p:sp>
        </mc:Choice>
        <mc:Fallback xmlns="">
          <p:sp>
            <p:nvSpPr>
              <p:cNvPr id="3" name="内容占位符 2">
                <a:extLst>
                  <a:ext uri="{FF2B5EF4-FFF2-40B4-BE49-F238E27FC236}">
                    <a16:creationId xmlns:a16="http://schemas.microsoft.com/office/drawing/2014/main" id="{F230A951-C07A-4BE0-A22A-27D694A2E135}"/>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43" t="-2521"/>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5519946E-16B5-40DA-A0DE-F541B144A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429000"/>
            <a:ext cx="5775316" cy="2090894"/>
          </a:xfrm>
          <a:prstGeom prst="rect">
            <a:avLst/>
          </a:prstGeom>
        </p:spPr>
      </p:pic>
    </p:spTree>
    <p:extLst>
      <p:ext uri="{BB962C8B-B14F-4D97-AF65-F5344CB8AC3E}">
        <p14:creationId xmlns:p14="http://schemas.microsoft.com/office/powerpoint/2010/main" val="2394678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5EC23F-B51D-4EBE-9D7F-6381215B1156}"/>
              </a:ext>
            </a:extLst>
          </p:cNvPr>
          <p:cNvSpPr>
            <a:spLocks noGrp="1"/>
          </p:cNvSpPr>
          <p:nvPr>
            <p:ph type="title"/>
          </p:nvPr>
        </p:nvSpPr>
        <p:spPr/>
        <p:txBody>
          <a:bodyPr/>
          <a:lstStyle/>
          <a:p>
            <a:r>
              <a:rPr lang="zh-CN" altLang="en-US" dirty="0"/>
              <a:t>前置知识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F1E70EE-31E1-40CE-B422-ADC306CF8EC9}"/>
                  </a:ext>
                </a:extLst>
              </p:cNvPr>
              <p:cNvSpPr>
                <a:spLocks noGrp="1"/>
              </p:cNvSpPr>
              <p:nvPr>
                <p:ph idx="1"/>
              </p:nvPr>
            </p:nvSpPr>
            <p:spPr>
              <a:xfrm>
                <a:off x="838200" y="1825625"/>
                <a:ext cx="10515600" cy="4351338"/>
              </a:xfrm>
            </p:spPr>
            <p:txBody>
              <a:bodyPr/>
              <a:lstStyle/>
              <a:p>
                <a:r>
                  <a:rPr lang="en-US" altLang="zh-CN" dirty="0"/>
                  <a:t>2:</a:t>
                </a:r>
                <a:r>
                  <a:rPr lang="zh-CN" altLang="en-US" dirty="0"/>
                  <a:t> 时间戳</a:t>
                </a:r>
                <a:r>
                  <a:rPr lang="en-US" altLang="zh-CN" dirty="0"/>
                  <a:t>: </a:t>
                </a:r>
                <a:r>
                  <a:rPr lang="zh-CN" altLang="en-US" dirty="0"/>
                  <a:t>在图的深度优先遍历过程中，按照每个节点第一次被访问的时间顺序，依次给予</a:t>
                </a:r>
                <a14:m>
                  <m:oMath xmlns:m="http://schemas.openxmlformats.org/officeDocument/2006/math">
                    <m:r>
                      <a:rPr lang="en-US" altLang="zh-CN" i="1" dirty="0" smtClean="0">
                        <a:latin typeface="Cambria Math" panose="02040503050406030204" pitchFamily="18" charset="0"/>
                      </a:rPr>
                      <m:t>1~</m:t>
                    </m:r>
                    <m:r>
                      <a:rPr lang="en-US" altLang="zh-CN" i="1" dirty="0" smtClean="0">
                        <a:latin typeface="Cambria Math" panose="02040503050406030204" pitchFamily="18" charset="0"/>
                      </a:rPr>
                      <m:t>𝑛</m:t>
                    </m:r>
                  </m:oMath>
                </a14:m>
                <a:r>
                  <a:rPr lang="zh-CN" altLang="en-US" dirty="0"/>
                  <a:t>的数字标记，该标记被称为</a:t>
                </a:r>
                <a:r>
                  <a:rPr lang="en-US" altLang="zh-CN" dirty="0"/>
                  <a:t>”</a:t>
                </a:r>
                <a:r>
                  <a:rPr lang="zh-CN" altLang="en-US" dirty="0"/>
                  <a:t>时间戳</a:t>
                </a:r>
                <a:r>
                  <a:rPr lang="en-US" altLang="zh-CN" dirty="0"/>
                  <a:t>”</a:t>
                </a:r>
                <a:r>
                  <a:rPr lang="zh-CN" altLang="en-US" dirty="0"/>
                  <a:t>。</a:t>
                </a:r>
              </a:p>
            </p:txBody>
          </p:sp>
        </mc:Choice>
        <mc:Fallback xmlns="">
          <p:sp>
            <p:nvSpPr>
              <p:cNvPr id="3" name="内容占位符 2">
                <a:extLst>
                  <a:ext uri="{FF2B5EF4-FFF2-40B4-BE49-F238E27FC236}">
                    <a16:creationId xmlns:a16="http://schemas.microsoft.com/office/drawing/2014/main" id="{4F1E70EE-31E1-40CE-B422-ADC306CF8EC9}"/>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43" t="-2521" r="-2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91341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94E50D-7BBA-4B50-98B5-B9D55938C803}"/>
              </a:ext>
            </a:extLst>
          </p:cNvPr>
          <p:cNvSpPr>
            <a:spLocks noGrp="1"/>
          </p:cNvSpPr>
          <p:nvPr>
            <p:ph type="title"/>
          </p:nvPr>
        </p:nvSpPr>
        <p:spPr/>
        <p:txBody>
          <a:bodyPr/>
          <a:lstStyle/>
          <a:p>
            <a:r>
              <a:rPr lang="zh-CN" altLang="en-US" dirty="0"/>
              <a:t>前置知识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DB8D5FF-D88E-49A5-B9C2-082F63A0E24B}"/>
                  </a:ext>
                </a:extLst>
              </p:cNvPr>
              <p:cNvSpPr>
                <a:spLocks noGrp="1"/>
              </p:cNvSpPr>
              <p:nvPr>
                <p:ph idx="1"/>
              </p:nvPr>
            </p:nvSpPr>
            <p:spPr/>
            <p:txBody>
              <a:bodyPr/>
              <a:lstStyle/>
              <a:p>
                <a:r>
                  <a:rPr lang="zh-CN" altLang="en-US" dirty="0"/>
                  <a:t>设</a:t>
                </a:r>
                <a14:m>
                  <m:oMath xmlns:m="http://schemas.openxmlformats.org/officeDocument/2006/math">
                    <m:r>
                      <a:rPr lang="en-US" altLang="zh-CN" i="1" dirty="0" smtClean="0">
                        <a:latin typeface="Cambria Math" panose="02040503050406030204" pitchFamily="18" charset="0"/>
                      </a:rPr>
                      <m:t>𝑠𝑢𝑏𝑡𝑟𝑒𝑒</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oMath>
                </a14:m>
                <a:r>
                  <a:rPr lang="zh-CN" altLang="en-US" dirty="0"/>
                  <a:t>表示搜索树中以</a:t>
                </a:r>
                <a:r>
                  <a:rPr lang="en-US" altLang="zh-CN" dirty="0"/>
                  <a:t>x</a:t>
                </a:r>
                <a:r>
                  <a:rPr lang="zh-CN" altLang="en-US" dirty="0"/>
                  <a:t>为根的子树结点的集合。</a:t>
                </a:r>
                <a:endParaRPr lang="en-US" altLang="zh-CN" dirty="0"/>
              </a:p>
              <a:p>
                <a:r>
                  <a:rPr lang="en-US" altLang="zh-CN" dirty="0"/>
                  <a:t>                                                                </a:t>
                </a:r>
                <a:r>
                  <a:rPr lang="zh-CN" altLang="en-US" dirty="0"/>
                  <a:t>这里</a:t>
                </a:r>
                <a:r>
                  <a:rPr lang="en-US" altLang="zh-CN" dirty="0"/>
                  <a:t>2</a:t>
                </a:r>
                <a:r>
                  <a:rPr lang="zh-CN" altLang="en-US" dirty="0"/>
                  <a:t>不能越过根节点</a:t>
                </a:r>
                <a:r>
                  <a:rPr lang="en-US" altLang="zh-CN" dirty="0"/>
                  <a:t>1</a:t>
                </a:r>
              </a:p>
            </p:txBody>
          </p:sp>
        </mc:Choice>
        <mc:Fallback xmlns="">
          <p:sp>
            <p:nvSpPr>
              <p:cNvPr id="3" name="内容占位符 2">
                <a:extLst>
                  <a:ext uri="{FF2B5EF4-FFF2-40B4-BE49-F238E27FC236}">
                    <a16:creationId xmlns:a16="http://schemas.microsoft.com/office/drawing/2014/main" id="{7DB8D5FF-D88E-49A5-B9C2-082F63A0E24B}"/>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238400EC-0414-4ADD-B46A-32AD3F258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647" y="2582468"/>
            <a:ext cx="5924278" cy="2837651"/>
          </a:xfrm>
          <a:prstGeom prst="rect">
            <a:avLst/>
          </a:prstGeom>
        </p:spPr>
      </p:pic>
      <p:sp>
        <p:nvSpPr>
          <p:cNvPr id="7" name="矩形 6">
            <a:extLst>
              <a:ext uri="{FF2B5EF4-FFF2-40B4-BE49-F238E27FC236}">
                <a16:creationId xmlns:a16="http://schemas.microsoft.com/office/drawing/2014/main" id="{32EF0F67-893F-49BE-98AF-54DE76527003}"/>
              </a:ext>
            </a:extLst>
          </p:cNvPr>
          <p:cNvSpPr/>
          <p:nvPr/>
        </p:nvSpPr>
        <p:spPr>
          <a:xfrm>
            <a:off x="4875954" y="3244334"/>
            <a:ext cx="2440092" cy="369332"/>
          </a:xfrm>
          <a:prstGeom prst="rect">
            <a:avLst/>
          </a:prstGeom>
        </p:spPr>
        <p:txBody>
          <a:bodyPr wrap="none">
            <a:spAutoFit/>
          </a:bodyPr>
          <a:lstStyle/>
          <a:p>
            <a:r>
              <a:rPr lang="en-US" altLang="zh-CN" dirty="0"/>
              <a:t>2.1: </a:t>
            </a:r>
            <a:r>
              <a:rPr lang="zh-CN" altLang="en-US" dirty="0"/>
              <a:t>无向图的割点与桥</a:t>
            </a:r>
          </a:p>
        </p:txBody>
      </p:sp>
    </p:spTree>
    <p:extLst>
      <p:ext uri="{BB962C8B-B14F-4D97-AF65-F5344CB8AC3E}">
        <p14:creationId xmlns:p14="http://schemas.microsoft.com/office/powerpoint/2010/main" val="1314232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BEE8EC-2A4D-41A4-8306-CA9D125B9080}"/>
              </a:ext>
            </a:extLst>
          </p:cNvPr>
          <p:cNvSpPr>
            <a:spLocks noGrp="1"/>
          </p:cNvSpPr>
          <p:nvPr>
            <p:ph type="title"/>
          </p:nvPr>
        </p:nvSpPr>
        <p:spPr/>
        <p:txBody>
          <a:bodyPr/>
          <a:lstStyle/>
          <a:p>
            <a:r>
              <a:rPr lang="zh-CN" altLang="en-US" dirty="0"/>
              <a:t>前置知识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A1B4C87-C761-47CA-A219-0E36DC69B202}"/>
                  </a:ext>
                </a:extLst>
              </p:cNvPr>
              <p:cNvSpPr>
                <a:spLocks noGrp="1"/>
              </p:cNvSpPr>
              <p:nvPr>
                <p:ph idx="1"/>
              </p:nvPr>
            </p:nvSpPr>
            <p:spPr/>
            <p:txBody>
              <a:bodyPr>
                <a:normAutofit/>
              </a:bodyPr>
              <a:lstStyle/>
              <a:p>
                <a:r>
                  <a:rPr lang="en-US" altLang="zh-CN" dirty="0"/>
                  <a:t>3:</a:t>
                </a:r>
                <a:r>
                  <a:rPr lang="zh-CN" altLang="en-US" dirty="0"/>
                  <a:t> 追溯值，记为</a:t>
                </a:r>
                <a14:m>
                  <m:oMath xmlns:m="http://schemas.openxmlformats.org/officeDocument/2006/math">
                    <m:r>
                      <a:rPr lang="en-US" altLang="zh-CN" i="1" dirty="0" smtClean="0">
                        <a:latin typeface="Cambria Math" panose="02040503050406030204" pitchFamily="18" charset="0"/>
                      </a:rPr>
                      <m:t>𝑙𝑜𝑤</m:t>
                    </m:r>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smtClean="0">
                        <a:latin typeface="Cambria Math" panose="02040503050406030204" pitchFamily="18" charset="0"/>
                      </a:rPr>
                      <m:t>)</m:t>
                    </m:r>
                  </m:oMath>
                </a14:m>
                <a:r>
                  <a:rPr lang="zh-CN" altLang="en-US" dirty="0"/>
                  <a:t>。</a:t>
                </a:r>
                <a:endParaRPr lang="en-US" altLang="zh-CN" dirty="0"/>
              </a:p>
              <a:p>
                <a14:m>
                  <m:oMath xmlns:m="http://schemas.openxmlformats.org/officeDocument/2006/math">
                    <m:r>
                      <a:rPr lang="en-US" altLang="zh-CN" i="1" dirty="0" smtClean="0">
                        <a:latin typeface="Cambria Math" panose="02040503050406030204" pitchFamily="18" charset="0"/>
                      </a:rPr>
                      <m:t>𝑙𝑜𝑤</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r>
                      <a:rPr lang="zh-CN" altLang="en-US" i="1" dirty="0">
                        <a:latin typeface="Cambria Math" panose="02040503050406030204" pitchFamily="18" charset="0"/>
                      </a:rPr>
                      <m:t>表示</m:t>
                    </m:r>
                  </m:oMath>
                </a14:m>
                <a:r>
                  <a:rPr lang="zh-CN" altLang="en-US" dirty="0"/>
                  <a:t>顶点</a:t>
                </a:r>
                <a14:m>
                  <m:oMath xmlns:m="http://schemas.openxmlformats.org/officeDocument/2006/math">
                    <m:r>
                      <a:rPr lang="en-US" altLang="zh-CN" i="1" dirty="0" smtClean="0">
                        <a:latin typeface="Cambria Math" panose="02040503050406030204" pitchFamily="18" charset="0"/>
                      </a:rPr>
                      <m:t>𝑥</m:t>
                    </m:r>
                  </m:oMath>
                </a14:m>
                <a:r>
                  <a:rPr lang="zh-CN" altLang="en-US" dirty="0"/>
                  <a:t>及其子树中的点，通过非搜索树上的边，能够回溯到的最早的点</a:t>
                </a:r>
                <a:r>
                  <a:rPr lang="en-US" altLang="zh-CN" dirty="0"/>
                  <a:t>(</a:t>
                </a:r>
                <a14:m>
                  <m:oMath xmlns:m="http://schemas.openxmlformats.org/officeDocument/2006/math">
                    <m:r>
                      <a:rPr lang="en-US" altLang="zh-CN" i="1" dirty="0" smtClean="0">
                        <a:latin typeface="Cambria Math" panose="02040503050406030204" pitchFamily="18" charset="0"/>
                      </a:rPr>
                      <m:t>𝑑𝑓𝑛</m:t>
                    </m:r>
                  </m:oMath>
                </a14:m>
                <a:r>
                  <a:rPr lang="zh-CN" altLang="en-US" dirty="0"/>
                  <a:t>最小</a:t>
                </a:r>
                <a:r>
                  <a:rPr lang="en-US" altLang="zh-CN" dirty="0"/>
                  <a:t>)</a:t>
                </a:r>
                <a:r>
                  <a:rPr lang="zh-CN" altLang="en-US" dirty="0"/>
                  <a:t>的</a:t>
                </a:r>
                <a14:m>
                  <m:oMath xmlns:m="http://schemas.openxmlformats.org/officeDocument/2006/math">
                    <m:r>
                      <a:rPr lang="en-US" altLang="zh-CN" i="1" dirty="0" smtClean="0">
                        <a:latin typeface="Cambria Math" panose="02040503050406030204" pitchFamily="18" charset="0"/>
                      </a:rPr>
                      <m:t>𝑑𝑓𝑛</m:t>
                    </m:r>
                  </m:oMath>
                </a14:m>
                <a:r>
                  <a:rPr lang="zh-CN" altLang="en-US" dirty="0"/>
                  <a:t>值</a:t>
                </a:r>
                <a:r>
                  <a:rPr lang="en-US" altLang="zh-CN" dirty="0"/>
                  <a:t>(</a:t>
                </a:r>
                <a:r>
                  <a:rPr lang="zh-CN" altLang="en-US" dirty="0"/>
                  <a:t>但不能连接</a:t>
                </a:r>
                <a14:m>
                  <m:oMath xmlns:m="http://schemas.openxmlformats.org/officeDocument/2006/math">
                    <m:r>
                      <a:rPr lang="en-US" altLang="zh-CN" i="1" dirty="0" smtClean="0">
                        <a:latin typeface="Cambria Math" panose="02040503050406030204" pitchFamily="18" charset="0"/>
                      </a:rPr>
                      <m:t>𝑥</m:t>
                    </m:r>
                  </m:oMath>
                </a14:m>
                <a:r>
                  <a:rPr lang="zh-CN" altLang="en-US" dirty="0"/>
                  <a:t>与其父节点的边</a:t>
                </a:r>
                <a:r>
                  <a:rPr lang="en-US" altLang="zh-CN" dirty="0"/>
                  <a:t>)</a:t>
                </a:r>
                <a:r>
                  <a:rPr lang="zh-CN" altLang="en-US" dirty="0"/>
                  <a:t>。</a:t>
                </a:r>
                <a:endParaRPr lang="en-US" altLang="zh-CN" dirty="0"/>
              </a:p>
            </p:txBody>
          </p:sp>
        </mc:Choice>
        <mc:Fallback xmlns="">
          <p:sp>
            <p:nvSpPr>
              <p:cNvPr id="3" name="内容占位符 2">
                <a:extLst>
                  <a:ext uri="{FF2B5EF4-FFF2-40B4-BE49-F238E27FC236}">
                    <a16:creationId xmlns:a16="http://schemas.microsoft.com/office/drawing/2014/main" id="{6A1B4C87-C761-47CA-A219-0E36DC69B202}"/>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81169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52256F-F11D-4C59-9D5A-446CFA85BF97}"/>
              </a:ext>
            </a:extLst>
          </p:cNvPr>
          <p:cNvSpPr>
            <a:spLocks noGrp="1"/>
          </p:cNvSpPr>
          <p:nvPr>
            <p:ph type="title"/>
          </p:nvPr>
        </p:nvSpPr>
        <p:spPr/>
        <p:txBody>
          <a:bodyPr/>
          <a:lstStyle/>
          <a:p>
            <a:r>
              <a:rPr lang="zh-CN" altLang="en-US" dirty="0"/>
              <a:t>判定法则</a:t>
            </a:r>
          </a:p>
        </p:txBody>
      </p:sp>
      <p:sp>
        <p:nvSpPr>
          <p:cNvPr id="3" name="内容占位符 2">
            <a:extLst>
              <a:ext uri="{FF2B5EF4-FFF2-40B4-BE49-F238E27FC236}">
                <a16:creationId xmlns:a16="http://schemas.microsoft.com/office/drawing/2014/main" id="{A38C9B88-4891-4A5A-AEB4-7590DFD4FDBE}"/>
              </a:ext>
            </a:extLst>
          </p:cNvPr>
          <p:cNvSpPr>
            <a:spLocks noGrp="1"/>
          </p:cNvSpPr>
          <p:nvPr>
            <p:ph idx="1"/>
          </p:nvPr>
        </p:nvSpPr>
        <p:spPr/>
        <p:txBody>
          <a:bodyPr/>
          <a:lstStyle/>
          <a:p>
            <a:pPr marL="0" indent="0">
              <a:buNone/>
            </a:pPr>
            <a:r>
              <a:rPr lang="en-US" altLang="zh-CN" dirty="0"/>
              <a:t>1:</a:t>
            </a:r>
            <a:r>
              <a:rPr lang="zh-CN" altLang="en-US" dirty="0"/>
              <a:t> 割边判定法则</a:t>
            </a:r>
            <a:endParaRPr lang="en-US" altLang="zh-CN" dirty="0"/>
          </a:p>
          <a:p>
            <a:pPr marL="0" indent="0">
              <a:buNone/>
            </a:pPr>
            <a:r>
              <a:rPr lang="en-US" altLang="zh-CN" dirty="0"/>
              <a:t>2:</a:t>
            </a:r>
            <a:r>
              <a:rPr lang="zh-CN" altLang="en-US" dirty="0"/>
              <a:t> 割点判定法则</a:t>
            </a:r>
          </a:p>
        </p:txBody>
      </p:sp>
    </p:spTree>
    <p:extLst>
      <p:ext uri="{BB962C8B-B14F-4D97-AF65-F5344CB8AC3E}">
        <p14:creationId xmlns:p14="http://schemas.microsoft.com/office/powerpoint/2010/main" val="2171042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7ACA3D-9023-42A2-B129-2E8BE29D6371}"/>
              </a:ext>
            </a:extLst>
          </p:cNvPr>
          <p:cNvSpPr>
            <a:spLocks noGrp="1"/>
          </p:cNvSpPr>
          <p:nvPr>
            <p:ph type="title"/>
          </p:nvPr>
        </p:nvSpPr>
        <p:spPr/>
        <p:txBody>
          <a:bodyPr/>
          <a:lstStyle/>
          <a:p>
            <a:r>
              <a:rPr lang="en-US" altLang="zh-CN" dirty="0"/>
              <a:t>1:</a:t>
            </a:r>
            <a:r>
              <a:rPr lang="zh-CN" altLang="en-US" dirty="0"/>
              <a:t> 割边判定法则</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9A6D882-06BC-4704-B114-06F97A0327DA}"/>
                  </a:ext>
                </a:extLst>
              </p:cNvPr>
              <p:cNvSpPr>
                <a:spLocks noGrp="1"/>
              </p:cNvSpPr>
              <p:nvPr>
                <p:ph idx="1"/>
              </p:nvPr>
            </p:nvSpPr>
            <p:spPr/>
            <p:txBody>
              <a:bodyPr/>
              <a:lstStyle/>
              <a:p>
                <a:r>
                  <a:rPr lang="zh-CN" altLang="en-US" dirty="0"/>
                  <a:t>无向边</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𝑦</m:t>
                    </m:r>
                    <m:r>
                      <a:rPr lang="en-US" altLang="zh-CN" i="1" dirty="0" smtClean="0">
                        <a:latin typeface="Cambria Math" panose="02040503050406030204" pitchFamily="18" charset="0"/>
                      </a:rPr>
                      <m:t>)</m:t>
                    </m:r>
                  </m:oMath>
                </a14:m>
                <a:r>
                  <a:rPr lang="zh-CN" altLang="en-US" dirty="0"/>
                  <a:t>是桥，当且仅当搜索树上存在</a:t>
                </a:r>
                <a14:m>
                  <m:oMath xmlns:m="http://schemas.openxmlformats.org/officeDocument/2006/math">
                    <m:r>
                      <a:rPr lang="en-US" altLang="zh-CN" i="1" dirty="0" smtClean="0">
                        <a:latin typeface="Cambria Math" panose="02040503050406030204" pitchFamily="18" charset="0"/>
                      </a:rPr>
                      <m:t>𝑥</m:t>
                    </m:r>
                  </m:oMath>
                </a14:m>
                <a:r>
                  <a:rPr lang="zh-CN" altLang="en-US" dirty="0"/>
                  <a:t>的一个子节点</a:t>
                </a:r>
                <a14:m>
                  <m:oMath xmlns:m="http://schemas.openxmlformats.org/officeDocument/2006/math">
                    <m:r>
                      <a:rPr lang="en-US" altLang="zh-CN" i="1" dirty="0" smtClean="0">
                        <a:latin typeface="Cambria Math" panose="02040503050406030204" pitchFamily="18" charset="0"/>
                      </a:rPr>
                      <m:t>𝑦</m:t>
                    </m:r>
                  </m:oMath>
                </a14:m>
                <a:r>
                  <a:rPr lang="zh-CN" altLang="en-US" dirty="0"/>
                  <a:t>满足</a:t>
                </a:r>
                <a:endParaRPr lang="en-US" altLang="zh-CN" dirty="0"/>
              </a:p>
              <a:p>
                <a14:m>
                  <m:oMath xmlns:m="http://schemas.openxmlformats.org/officeDocument/2006/math">
                    <m:r>
                      <a:rPr lang="en-US" altLang="zh-CN" b="0" i="1" dirty="0" smtClean="0">
                        <a:latin typeface="Cambria Math" panose="02040503050406030204" pitchFamily="18" charset="0"/>
                      </a:rPr>
                      <m:t>                                           </m:t>
                    </m:r>
                    <m:r>
                      <a:rPr lang="en-US" altLang="zh-CN" i="1" dirty="0" smtClean="0">
                        <a:latin typeface="Cambria Math" panose="02040503050406030204" pitchFamily="18" charset="0"/>
                      </a:rPr>
                      <m:t>𝑑</m:t>
                    </m:r>
                    <m:r>
                      <a:rPr lang="en-US" altLang="zh-CN" i="1" dirty="0" err="1">
                        <a:latin typeface="Cambria Math" panose="02040503050406030204" pitchFamily="18" charset="0"/>
                      </a:rPr>
                      <m:t>𝑓</m:t>
                    </m:r>
                    <m:r>
                      <a:rPr lang="en-US" altLang="zh-CN" i="1" dirty="0" err="1" smtClean="0">
                        <a:latin typeface="Cambria Math" panose="02040503050406030204" pitchFamily="18" charset="0"/>
                      </a:rPr>
                      <m:t>𝑛</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)&lt;</m:t>
                    </m:r>
                    <m:r>
                      <a:rPr lang="en-US" altLang="zh-CN" i="1" dirty="0" smtClean="0">
                        <a:latin typeface="Cambria Math" panose="02040503050406030204" pitchFamily="18" charset="0"/>
                      </a:rPr>
                      <m:t>𝑙𝑜𝑤</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𝑦</m:t>
                    </m:r>
                    <m:r>
                      <a:rPr lang="en-US" altLang="zh-CN" i="1" dirty="0" smtClean="0">
                        <a:latin typeface="Cambria Math" panose="02040503050406030204" pitchFamily="18" charset="0"/>
                      </a:rPr>
                      <m:t>)</m:t>
                    </m:r>
                  </m:oMath>
                </a14:m>
                <a:endParaRPr lang="en-US" altLang="zh-CN" dirty="0"/>
              </a:p>
              <a:p>
                <a:r>
                  <a:rPr lang="zh-CN" altLang="en-US" dirty="0"/>
                  <a:t>这个公式很难让人理解为什么这样是对的，所以我们得讲一些中文帮助大家理解。</a:t>
                </a:r>
              </a:p>
            </p:txBody>
          </p:sp>
        </mc:Choice>
        <mc:Fallback xmlns="">
          <p:sp>
            <p:nvSpPr>
              <p:cNvPr id="3" name="内容占位符 2">
                <a:extLst>
                  <a:ext uri="{FF2B5EF4-FFF2-40B4-BE49-F238E27FC236}">
                    <a16:creationId xmlns:a16="http://schemas.microsoft.com/office/drawing/2014/main" id="{79A6D882-06BC-4704-B114-06F97A0327DA}"/>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29101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37B9AA97-A258-4607-A3CB-E7F9064A2571}"/>
                  </a:ext>
                </a:extLst>
              </p:cNvPr>
              <p:cNvSpPr>
                <a:spLocks noGrp="1"/>
              </p:cNvSpPr>
              <p:nvPr>
                <p:ph type="title"/>
              </p:nvPr>
            </p:nvSpPr>
            <p:spPr/>
            <p:txBody>
              <a:bodyPr/>
              <a:lstStyle/>
              <a:p>
                <a:r>
                  <a:rPr lang="en-US" altLang="zh-CN" dirty="0"/>
                  <a:t>0.1: </a:t>
                </a:r>
                <a:r>
                  <a:rPr lang="zh-CN" altLang="en-US" dirty="0"/>
                  <a:t>第</a:t>
                </a:r>
                <a14:m>
                  <m:oMath xmlns:m="http://schemas.openxmlformats.org/officeDocument/2006/math">
                    <m:r>
                      <a:rPr lang="en-US" altLang="zh-CN" i="1" dirty="0" smtClean="0">
                        <a:latin typeface="Cambria Math" panose="02040503050406030204" pitchFamily="18" charset="0"/>
                      </a:rPr>
                      <m:t>𝑘</m:t>
                    </m:r>
                  </m:oMath>
                </a14:m>
                <a:r>
                  <a:rPr lang="zh-CN" altLang="en-US" dirty="0"/>
                  <a:t>短路</a:t>
                </a:r>
              </a:p>
            </p:txBody>
          </p:sp>
        </mc:Choice>
        <mc:Fallback xmlns="">
          <p:sp>
            <p:nvSpPr>
              <p:cNvPr id="2" name="标题 1">
                <a:extLst>
                  <a:ext uri="{FF2B5EF4-FFF2-40B4-BE49-F238E27FC236}">
                    <a16:creationId xmlns:a16="http://schemas.microsoft.com/office/drawing/2014/main" id="{37B9AA97-A258-4607-A3CB-E7F9064A2571}"/>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3BBE543-5D3B-4462-8534-B50B11653B1D}"/>
                  </a:ext>
                </a:extLst>
              </p:cNvPr>
              <p:cNvSpPr>
                <a:spLocks noGrp="1"/>
              </p:cNvSpPr>
              <p:nvPr>
                <p:ph idx="1"/>
              </p:nvPr>
            </p:nvSpPr>
            <p:spPr/>
            <p:txBody>
              <a:bodyPr>
                <a:normAutofit/>
              </a:bodyPr>
              <a:lstStyle/>
              <a:p>
                <a:r>
                  <a:rPr lang="zh-CN" altLang="en-US" dirty="0"/>
                  <a:t>这里要用到</a:t>
                </a:r>
                <a14:m>
                  <m:oMath xmlns:m="http://schemas.openxmlformats.org/officeDocument/2006/math">
                    <m:r>
                      <a:rPr lang="en-US" altLang="zh-CN" i="1" dirty="0" smtClean="0">
                        <a:latin typeface="Cambria Math" panose="02040503050406030204" pitchFamily="18" charset="0"/>
                      </a:rPr>
                      <m:t>𝐴</m:t>
                    </m:r>
                    <m:r>
                      <a:rPr lang="en-US" altLang="zh-CN" i="1" dirty="0" smtClean="0">
                        <a:latin typeface="Cambria Math" panose="02040503050406030204" pitchFamily="18" charset="0"/>
                      </a:rPr>
                      <m:t>∗</m:t>
                    </m:r>
                  </m:oMath>
                </a14:m>
                <a:r>
                  <a:rPr lang="zh-CN" altLang="en-US" dirty="0"/>
                  <a:t>算法</a:t>
                </a:r>
                <a:r>
                  <a:rPr lang="en-US" altLang="zh-CN" dirty="0"/>
                  <a:t>(</a:t>
                </a:r>
                <a:r>
                  <a:rPr lang="zh-CN" altLang="en-US" dirty="0"/>
                  <a:t>读作</a:t>
                </a:r>
                <a14:m>
                  <m:oMath xmlns:m="http://schemas.openxmlformats.org/officeDocument/2006/math">
                    <m:r>
                      <a:rPr lang="en-US" altLang="zh-CN" i="1" dirty="0" smtClean="0">
                        <a:latin typeface="Cambria Math" panose="02040503050406030204" pitchFamily="18" charset="0"/>
                      </a:rPr>
                      <m:t>: </m:t>
                    </m:r>
                    <m:r>
                      <a:rPr lang="en-US" altLang="zh-CN" i="1" dirty="0" err="1" smtClean="0">
                        <a:latin typeface="Cambria Math" panose="02040503050406030204" pitchFamily="18" charset="0"/>
                      </a:rPr>
                      <m:t>𝐴</m:t>
                    </m:r>
                    <m:r>
                      <a:rPr lang="en-US" altLang="zh-CN" i="1" dirty="0" err="1" smtClean="0">
                        <a:latin typeface="Cambria Math" panose="02040503050406030204" pitchFamily="18" charset="0"/>
                      </a:rPr>
                      <m:t>_</m:t>
                    </m:r>
                    <m:r>
                      <a:rPr lang="en-US" altLang="zh-CN" i="1" dirty="0" err="1" smtClean="0">
                        <a:latin typeface="Cambria Math" panose="02040503050406030204" pitchFamily="18" charset="0"/>
                      </a:rPr>
                      <m:t>𝑆𝑡𝑎𝑟</m:t>
                    </m:r>
                  </m:oMath>
                </a14:m>
                <a:r>
                  <a:rPr lang="en-US" altLang="zh-CN" dirty="0"/>
                  <a:t>)</a:t>
                </a:r>
                <a:r>
                  <a:rPr lang="zh-CN" altLang="en-US" dirty="0"/>
                  <a:t> 。</a:t>
                </a:r>
                <a:endParaRPr lang="en-US" altLang="zh-CN" dirty="0"/>
              </a:p>
              <a:p>
                <a14:m>
                  <m:oMath xmlns:m="http://schemas.openxmlformats.org/officeDocument/2006/math">
                    <m:r>
                      <a:rPr lang="en-US" altLang="zh-CN" i="1" dirty="0" smtClean="0">
                        <a:latin typeface="Cambria Math" panose="02040503050406030204" pitchFamily="18" charset="0"/>
                      </a:rPr>
                      <m:t>𝐴</m:t>
                    </m:r>
                    <m:r>
                      <a:rPr lang="en-US" altLang="zh-CN" i="1" dirty="0" smtClean="0">
                        <a:latin typeface="Cambria Math" panose="02040503050406030204" pitchFamily="18" charset="0"/>
                      </a:rPr>
                      <m:t>∗</m:t>
                    </m:r>
                  </m:oMath>
                </a14:m>
                <a:r>
                  <a:rPr lang="zh-CN" altLang="en-US" dirty="0"/>
                  <a:t>算法本质是带有估价函数的优先队列</a:t>
                </a:r>
                <a14:m>
                  <m:oMath xmlns:m="http://schemas.openxmlformats.org/officeDocument/2006/math">
                    <m:r>
                      <a:rPr lang="en-US" altLang="zh-CN" i="1" dirty="0" smtClean="0">
                        <a:latin typeface="Cambria Math" panose="02040503050406030204" pitchFamily="18" charset="0"/>
                      </a:rPr>
                      <m:t>𝐵𝐹𝑆</m:t>
                    </m:r>
                  </m:oMath>
                </a14:m>
                <a:r>
                  <a:rPr lang="zh-CN" altLang="en-US" dirty="0"/>
                  <a:t>算法。</a:t>
                </a:r>
                <a:endParaRPr lang="en-US" altLang="zh-CN" dirty="0"/>
              </a:p>
              <a:p>
                <a:r>
                  <a:rPr lang="zh-CN" altLang="en-US" dirty="0"/>
                  <a:t>既然谈到了</a:t>
                </a:r>
                <a14:m>
                  <m:oMath xmlns:m="http://schemas.openxmlformats.org/officeDocument/2006/math">
                    <m:r>
                      <a:rPr lang="en-US" altLang="zh-CN" i="1" dirty="0" smtClean="0">
                        <a:latin typeface="Cambria Math" panose="02040503050406030204" pitchFamily="18" charset="0"/>
                      </a:rPr>
                      <m:t>𝐵𝐹𝑆</m:t>
                    </m:r>
                  </m:oMath>
                </a14:m>
                <a:r>
                  <a:rPr lang="zh-CN" altLang="en-US" dirty="0"/>
                  <a:t>，我们不妨回顾一下简单</a:t>
                </a:r>
                <a14:m>
                  <m:oMath xmlns:m="http://schemas.openxmlformats.org/officeDocument/2006/math">
                    <m:r>
                      <a:rPr lang="en-US" altLang="zh-CN" i="1" dirty="0" smtClean="0">
                        <a:latin typeface="Cambria Math" panose="02040503050406030204" pitchFamily="18" charset="0"/>
                      </a:rPr>
                      <m:t>𝐵𝐹𝑆</m:t>
                    </m:r>
                  </m:oMath>
                </a14:m>
                <a:r>
                  <a:rPr lang="zh-CN" altLang="en-US" dirty="0"/>
                  <a:t>。</a:t>
                </a:r>
                <a:endParaRPr lang="en-US" altLang="zh-CN" dirty="0"/>
              </a:p>
              <a:p>
                <a:r>
                  <a:rPr lang="en-US" altLang="zh-CN" sz="1800" dirty="0"/>
                  <a:t>A*</a:t>
                </a:r>
                <a:r>
                  <a:rPr lang="zh-CN" altLang="en-US" sz="1800" dirty="0"/>
                  <a:t>算法是一种静态路网中求解最短路径最有效的直接搜索方法，也是解决许多搜索问题的有效算法。算法中的距离估算值与实际值越接近，最终搜索速度越快。</a:t>
                </a:r>
                <a:r>
                  <a:rPr lang="en-US" altLang="zh-CN" sz="1800" dirty="0"/>
                  <a:t>(</a:t>
                </a:r>
                <a:r>
                  <a:rPr lang="zh-CN" altLang="en-US" sz="1800" dirty="0"/>
                  <a:t>摘自百度百科</a:t>
                </a:r>
                <a:r>
                  <a:rPr lang="en-US" altLang="zh-CN" sz="1800" dirty="0"/>
                  <a:t>)</a:t>
                </a:r>
              </a:p>
              <a:p>
                <a:endParaRPr lang="en-US" altLang="zh-CN" dirty="0"/>
              </a:p>
            </p:txBody>
          </p:sp>
        </mc:Choice>
        <mc:Fallback xmlns="">
          <p:sp>
            <p:nvSpPr>
              <p:cNvPr id="3" name="内容占位符 2">
                <a:extLst>
                  <a:ext uri="{FF2B5EF4-FFF2-40B4-BE49-F238E27FC236}">
                    <a16:creationId xmlns:a16="http://schemas.microsoft.com/office/drawing/2014/main" id="{13BBE543-5D3B-4462-8534-B50B11653B1D}"/>
                  </a:ext>
                </a:extLst>
              </p:cNvPr>
              <p:cNvSpPr>
                <a:spLocks noGrp="1" noRot="1" noChangeAspect="1" noMove="1" noResize="1" noEditPoints="1" noAdjustHandles="1" noChangeArrowheads="1" noChangeShapeType="1" noTextEdit="1"/>
              </p:cNvSpPr>
              <p:nvPr>
                <p:ph idx="1"/>
              </p:nvPr>
            </p:nvSpPr>
            <p:spPr>
              <a:blipFill>
                <a:blip r:embed="rId3"/>
                <a:stretch>
                  <a:fillRect l="-1043" t="-2381" r="-3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92466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CD1C206E-44DA-4AE2-BA88-56A4AF64189A}"/>
                  </a:ext>
                </a:extLst>
              </p:cNvPr>
              <p:cNvSpPr>
                <a:spLocks noGrp="1"/>
              </p:cNvSpPr>
              <p:nvPr>
                <p:ph type="title"/>
              </p:nvPr>
            </p:nvSpPr>
            <p:spPr/>
            <p:txBody>
              <a:bodyPr/>
              <a:lstStyle/>
              <a:p>
                <a14:m>
                  <m:oMath xmlns:m="http://schemas.openxmlformats.org/officeDocument/2006/math">
                    <m:r>
                      <a:rPr lang="en-US" altLang="zh-CN" i="1" dirty="0">
                        <a:latin typeface="Cambria Math" panose="02040503050406030204" pitchFamily="18" charset="0"/>
                      </a:rPr>
                      <m:t>𝑑</m:t>
                    </m:r>
                    <m:r>
                      <a:rPr lang="en-US" altLang="zh-CN" i="1" dirty="0" err="1">
                        <a:latin typeface="Cambria Math" panose="02040503050406030204" pitchFamily="18" charset="0"/>
                      </a:rPr>
                      <m:t>𝑓𝑛</m:t>
                    </m:r>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a:latin typeface="Cambria Math" panose="02040503050406030204" pitchFamily="18" charset="0"/>
                      </a:rPr>
                      <m:t>)&lt;</m:t>
                    </m:r>
                    <m:r>
                      <a:rPr lang="en-US" altLang="zh-CN" i="1" dirty="0">
                        <a:latin typeface="Cambria Math" panose="02040503050406030204" pitchFamily="18" charset="0"/>
                      </a:rPr>
                      <m:t>𝑙𝑜𝑤</m:t>
                    </m:r>
                    <m:r>
                      <a:rPr lang="en-US" altLang="zh-CN" i="1" dirty="0">
                        <a:latin typeface="Cambria Math" panose="02040503050406030204" pitchFamily="18" charset="0"/>
                      </a:rPr>
                      <m:t>(</m:t>
                    </m:r>
                    <m:r>
                      <a:rPr lang="en-US" altLang="zh-CN" i="1" dirty="0">
                        <a:latin typeface="Cambria Math" panose="02040503050406030204" pitchFamily="18" charset="0"/>
                      </a:rPr>
                      <m:t>𝑦</m:t>
                    </m:r>
                    <m:r>
                      <a:rPr lang="en-US" altLang="zh-CN" i="1" dirty="0">
                        <a:latin typeface="Cambria Math" panose="02040503050406030204" pitchFamily="18" charset="0"/>
                      </a:rPr>
                      <m:t>)</m:t>
                    </m:r>
                    <m:r>
                      <a:rPr lang="zh-CN" altLang="en-US" i="1" dirty="0" smtClean="0">
                        <a:latin typeface="Cambria Math" panose="02040503050406030204" pitchFamily="18" charset="0"/>
                      </a:rPr>
                      <m:t>时</m:t>
                    </m:r>
                  </m:oMath>
                </a14:m>
                <a:r>
                  <a:rPr lang="zh-CN" altLang="en-US" dirty="0"/>
                  <a:t>，存在桥</a:t>
                </a:r>
              </a:p>
            </p:txBody>
          </p:sp>
        </mc:Choice>
        <mc:Fallback xmlns="">
          <p:sp>
            <p:nvSpPr>
              <p:cNvPr id="2" name="标题 1">
                <a:extLst>
                  <a:ext uri="{FF2B5EF4-FFF2-40B4-BE49-F238E27FC236}">
                    <a16:creationId xmlns:a16="http://schemas.microsoft.com/office/drawing/2014/main" id="{CD1C206E-44DA-4AE2-BA88-56A4AF64189A}"/>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zh-CN" altLang="en-US">
                    <a:noFill/>
                  </a:rPr>
                  <a:t> </a:t>
                </a:r>
              </a:p>
            </p:txBody>
          </p:sp>
        </mc:Fallback>
      </mc:AlternateContent>
      <p:sp>
        <p:nvSpPr>
          <p:cNvPr id="3" name="内容占位符 2">
            <a:extLst>
              <a:ext uri="{FF2B5EF4-FFF2-40B4-BE49-F238E27FC236}">
                <a16:creationId xmlns:a16="http://schemas.microsoft.com/office/drawing/2014/main" id="{E9625EF6-A528-4948-B84B-6A461D5F1F55}"/>
              </a:ext>
            </a:extLst>
          </p:cNvPr>
          <p:cNvSpPr>
            <a:spLocks noGrp="1"/>
          </p:cNvSpPr>
          <p:nvPr>
            <p:ph idx="1"/>
          </p:nvPr>
        </p:nvSpPr>
        <p:spPr/>
        <p:txBody>
          <a:bodyPr/>
          <a:lstStyle/>
          <a:p>
            <a:r>
              <a:rPr lang="zh-CN" altLang="en-US" dirty="0"/>
              <a:t>首先我们考虑追溯值是什么</a:t>
            </a:r>
            <a:endParaRPr lang="en-US" altLang="zh-CN" dirty="0"/>
          </a:p>
          <a:p>
            <a:r>
              <a:rPr lang="zh-CN" altLang="en-US" dirty="0"/>
              <a:t>就是一个节点在自己子树和子树可以拓展的节点中找到一个最小的编号。</a:t>
            </a:r>
            <a:endParaRPr lang="en-US" altLang="zh-CN" dirty="0"/>
          </a:p>
          <a:p>
            <a:r>
              <a:rPr lang="zh-CN" altLang="en-US" dirty="0"/>
              <a:t>当我们把桥删除后，那么这一堆节点而言，就不存在往外拓展的节点了。</a:t>
            </a:r>
            <a:endParaRPr lang="en-US" altLang="zh-CN" dirty="0"/>
          </a:p>
        </p:txBody>
      </p:sp>
    </p:spTree>
    <p:extLst>
      <p:ext uri="{BB962C8B-B14F-4D97-AF65-F5344CB8AC3E}">
        <p14:creationId xmlns:p14="http://schemas.microsoft.com/office/powerpoint/2010/main" val="1697358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CD1C206E-44DA-4AE2-BA88-56A4AF64189A}"/>
                  </a:ext>
                </a:extLst>
              </p:cNvPr>
              <p:cNvSpPr>
                <a:spLocks noGrp="1"/>
              </p:cNvSpPr>
              <p:nvPr>
                <p:ph type="title"/>
              </p:nvPr>
            </p:nvSpPr>
            <p:spPr/>
            <p:txBody>
              <a:bodyPr/>
              <a:lstStyle/>
              <a:p>
                <a14:m>
                  <m:oMath xmlns:m="http://schemas.openxmlformats.org/officeDocument/2006/math">
                    <m:r>
                      <a:rPr lang="en-US" altLang="zh-CN" i="1" dirty="0">
                        <a:latin typeface="Cambria Math" panose="02040503050406030204" pitchFamily="18" charset="0"/>
                      </a:rPr>
                      <m:t>𝑑</m:t>
                    </m:r>
                    <m:r>
                      <a:rPr lang="en-US" altLang="zh-CN" i="1" dirty="0" err="1">
                        <a:latin typeface="Cambria Math" panose="02040503050406030204" pitchFamily="18" charset="0"/>
                      </a:rPr>
                      <m:t>𝑓𝑛</m:t>
                    </m:r>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a:latin typeface="Cambria Math" panose="02040503050406030204" pitchFamily="18" charset="0"/>
                      </a:rPr>
                      <m:t>)&lt;</m:t>
                    </m:r>
                    <m:r>
                      <a:rPr lang="en-US" altLang="zh-CN" i="1" dirty="0">
                        <a:latin typeface="Cambria Math" panose="02040503050406030204" pitchFamily="18" charset="0"/>
                      </a:rPr>
                      <m:t>𝑙𝑜𝑤</m:t>
                    </m:r>
                    <m:r>
                      <a:rPr lang="en-US" altLang="zh-CN" i="1" dirty="0">
                        <a:latin typeface="Cambria Math" panose="02040503050406030204" pitchFamily="18" charset="0"/>
                      </a:rPr>
                      <m:t>(</m:t>
                    </m:r>
                    <m:r>
                      <a:rPr lang="en-US" altLang="zh-CN" i="1" dirty="0">
                        <a:latin typeface="Cambria Math" panose="02040503050406030204" pitchFamily="18" charset="0"/>
                      </a:rPr>
                      <m:t>𝑦</m:t>
                    </m:r>
                    <m:r>
                      <a:rPr lang="en-US" altLang="zh-CN" i="1" dirty="0">
                        <a:latin typeface="Cambria Math" panose="02040503050406030204" pitchFamily="18" charset="0"/>
                      </a:rPr>
                      <m:t>)</m:t>
                    </m:r>
                    <m:r>
                      <a:rPr lang="zh-CN" altLang="en-US" i="1" dirty="0" smtClean="0">
                        <a:latin typeface="Cambria Math" panose="02040503050406030204" pitchFamily="18" charset="0"/>
                      </a:rPr>
                      <m:t>时</m:t>
                    </m:r>
                  </m:oMath>
                </a14:m>
                <a:r>
                  <a:rPr lang="zh-CN" altLang="en-US" dirty="0"/>
                  <a:t>，存在桥</a:t>
                </a:r>
              </a:p>
            </p:txBody>
          </p:sp>
        </mc:Choice>
        <mc:Fallback xmlns="">
          <p:sp>
            <p:nvSpPr>
              <p:cNvPr id="2" name="标题 1">
                <a:extLst>
                  <a:ext uri="{FF2B5EF4-FFF2-40B4-BE49-F238E27FC236}">
                    <a16:creationId xmlns:a16="http://schemas.microsoft.com/office/drawing/2014/main" id="{CD1C206E-44DA-4AE2-BA88-56A4AF64189A}"/>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9625EF6-A528-4948-B84B-6A461D5F1F55}"/>
                  </a:ext>
                </a:extLst>
              </p:cNvPr>
              <p:cNvSpPr>
                <a:spLocks noGrp="1"/>
              </p:cNvSpPr>
              <p:nvPr>
                <p:ph idx="1"/>
              </p:nvPr>
            </p:nvSpPr>
            <p:spPr/>
            <p:txBody>
              <a:bodyPr/>
              <a:lstStyle/>
              <a:p>
                <a:r>
                  <a:rPr lang="zh-CN" altLang="en-US" dirty="0"/>
                  <a:t>也就是说</a:t>
                </a:r>
                <a14:m>
                  <m:oMath xmlns:m="http://schemas.openxmlformats.org/officeDocument/2006/math">
                    <m:r>
                      <a:rPr lang="en-US" altLang="zh-CN" i="1" dirty="0" smtClean="0">
                        <a:latin typeface="Cambria Math" panose="02040503050406030204" pitchFamily="18" charset="0"/>
                      </a:rPr>
                      <m:t>𝑑𝑓𝑛</m:t>
                    </m:r>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a:latin typeface="Cambria Math" panose="02040503050406030204" pitchFamily="18" charset="0"/>
                      </a:rPr>
                      <m:t>)&lt;</m:t>
                    </m:r>
                    <m:r>
                      <a:rPr lang="en-US" altLang="zh-CN" i="1" dirty="0">
                        <a:latin typeface="Cambria Math" panose="02040503050406030204" pitchFamily="18" charset="0"/>
                      </a:rPr>
                      <m:t>𝑙𝑜𝑤</m:t>
                    </m:r>
                    <m:r>
                      <a:rPr lang="en-US" altLang="zh-CN" i="1" dirty="0">
                        <a:latin typeface="Cambria Math" panose="02040503050406030204" pitchFamily="18" charset="0"/>
                      </a:rPr>
                      <m:t>(</m:t>
                    </m:r>
                    <m:r>
                      <a:rPr lang="en-US" altLang="zh-CN" i="1" dirty="0">
                        <a:latin typeface="Cambria Math" panose="02040503050406030204" pitchFamily="18" charset="0"/>
                      </a:rPr>
                      <m:t>𝑦</m:t>
                    </m:r>
                    <m:r>
                      <a:rPr lang="en-US" altLang="zh-CN" i="1" dirty="0">
                        <a:latin typeface="Cambria Math" panose="02040503050406030204" pitchFamily="18" charset="0"/>
                      </a:rPr>
                      <m:t>)</m:t>
                    </m:r>
                  </m:oMath>
                </a14:m>
                <a:r>
                  <a:rPr lang="zh-CN" altLang="en-US" dirty="0"/>
                  <a:t>的时候</a:t>
                </a:r>
                <a:endParaRPr lang="en-US" altLang="zh-CN" dirty="0"/>
              </a:p>
              <a:p>
                <a:r>
                  <a:rPr lang="en-US" altLang="zh-CN" dirty="0"/>
                  <a:t>1</a:t>
                </a:r>
                <a:r>
                  <a:rPr lang="zh-CN" altLang="en-US" dirty="0"/>
                  <a:t>：我们发现从</a:t>
                </a:r>
                <a:r>
                  <a:rPr lang="en-US" altLang="zh-CN" dirty="0"/>
                  <a:t>y</a:t>
                </a:r>
                <a:r>
                  <a:rPr lang="zh-CN" altLang="en-US" dirty="0"/>
                  <a:t>出发，在不经过</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𝑦</m:t>
                    </m:r>
                    <m:r>
                      <a:rPr lang="en-US" altLang="zh-CN" i="1" dirty="0" smtClean="0">
                        <a:latin typeface="Cambria Math" panose="02040503050406030204" pitchFamily="18" charset="0"/>
                      </a:rPr>
                      <m:t>)</m:t>
                    </m:r>
                  </m:oMath>
                </a14:m>
                <a:r>
                  <a:rPr lang="zh-CN" altLang="en-US" dirty="0"/>
                  <a:t>的前提下，不管走哪一条边，我们都无法抵达</a:t>
                </a:r>
                <a14:m>
                  <m:oMath xmlns:m="http://schemas.openxmlformats.org/officeDocument/2006/math">
                    <m:r>
                      <a:rPr lang="en-US" altLang="zh-CN" i="1" dirty="0" smtClean="0">
                        <a:latin typeface="Cambria Math" panose="02040503050406030204" pitchFamily="18" charset="0"/>
                      </a:rPr>
                      <m:t>𝑥</m:t>
                    </m:r>
                  </m:oMath>
                </a14:m>
                <a:r>
                  <a:rPr lang="zh-CN" altLang="en-US" dirty="0"/>
                  <a:t>节点或者比</a:t>
                </a:r>
                <a14:m>
                  <m:oMath xmlns:m="http://schemas.openxmlformats.org/officeDocument/2006/math">
                    <m:r>
                      <a:rPr lang="en-US" altLang="zh-CN" i="1" dirty="0" smtClean="0">
                        <a:latin typeface="Cambria Math" panose="02040503050406030204" pitchFamily="18" charset="0"/>
                      </a:rPr>
                      <m:t>𝑥</m:t>
                    </m:r>
                  </m:oMath>
                </a14:m>
                <a:r>
                  <a:rPr lang="zh-CN" altLang="en-US" dirty="0"/>
                  <a:t>节点更早出现的节点</a:t>
                </a:r>
                <a:endParaRPr lang="en-US" altLang="zh-CN" dirty="0"/>
              </a:p>
              <a:p>
                <a:r>
                  <a:rPr lang="en-US" altLang="zh-CN" dirty="0"/>
                  <a:t>2</a:t>
                </a:r>
                <a:r>
                  <a:rPr lang="zh-CN" altLang="en-US" dirty="0"/>
                  <a:t>：那么</a:t>
                </a:r>
                <a14:m>
                  <m:oMath xmlns:m="http://schemas.openxmlformats.org/officeDocument/2006/math">
                    <m:r>
                      <a:rPr lang="en-US" altLang="zh-CN" i="1" dirty="0" smtClean="0">
                        <a:latin typeface="Cambria Math" panose="02040503050406030204" pitchFamily="18" charset="0"/>
                      </a:rPr>
                      <m:t>𝑦</m:t>
                    </m:r>
                  </m:oMath>
                </a14:m>
                <a:r>
                  <a:rPr lang="zh-CN" altLang="en-US" dirty="0"/>
                  <a:t>所在的子树也就形成了一个封闭圈了，那么</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𝑦</m:t>
                    </m:r>
                    <m:r>
                      <a:rPr lang="en-US" altLang="zh-CN" i="1" dirty="0" smtClean="0">
                        <a:latin typeface="Cambria Math" panose="02040503050406030204" pitchFamily="18" charset="0"/>
                      </a:rPr>
                      <m:t>)</m:t>
                    </m:r>
                  </m:oMath>
                </a14:m>
                <a:r>
                  <a:rPr lang="zh-CN" altLang="en-US" dirty="0"/>
                  <a:t>也就是桥了。</a:t>
                </a:r>
              </a:p>
            </p:txBody>
          </p:sp>
        </mc:Choice>
        <mc:Fallback xmlns="">
          <p:sp>
            <p:nvSpPr>
              <p:cNvPr id="3" name="内容占位符 2">
                <a:extLst>
                  <a:ext uri="{FF2B5EF4-FFF2-40B4-BE49-F238E27FC236}">
                    <a16:creationId xmlns:a16="http://schemas.microsoft.com/office/drawing/2014/main" id="{E9625EF6-A528-4948-B84B-6A461D5F1F55}"/>
                  </a:ext>
                </a:extLst>
              </p:cNvPr>
              <p:cNvSpPr>
                <a:spLocks noGrp="1" noRot="1" noChangeAspect="1" noMove="1" noResize="1" noEditPoints="1" noAdjustHandles="1" noChangeArrowheads="1" noChangeShapeType="1" noTextEdit="1"/>
              </p:cNvSpPr>
              <p:nvPr>
                <p:ph idx="1"/>
              </p:nvPr>
            </p:nvSpPr>
            <p:spPr>
              <a:blipFill>
                <a:blip r:embed="rId3"/>
                <a:stretch>
                  <a:fillRect l="-1043" t="-2381" r="-458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23542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8CD774-8D46-4661-A25F-3F4BCBBECA60}"/>
              </a:ext>
            </a:extLst>
          </p:cNvPr>
          <p:cNvSpPr>
            <a:spLocks noGrp="1"/>
          </p:cNvSpPr>
          <p:nvPr>
            <p:ph type="title"/>
          </p:nvPr>
        </p:nvSpPr>
        <p:spPr/>
        <p:txBody>
          <a:bodyPr/>
          <a:lstStyle/>
          <a:p>
            <a:r>
              <a:rPr lang="en-US" altLang="zh-CN" dirty="0"/>
              <a:t>2:</a:t>
            </a:r>
            <a:r>
              <a:rPr lang="zh-CN" altLang="en-US" dirty="0"/>
              <a:t> 割点判定法则</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6164277-D6D8-4E0A-BC7E-745BD943BFB0}"/>
                  </a:ext>
                </a:extLst>
              </p:cNvPr>
              <p:cNvSpPr>
                <a:spLocks noGrp="1"/>
              </p:cNvSpPr>
              <p:nvPr>
                <p:ph idx="1"/>
              </p:nvPr>
            </p:nvSpPr>
            <p:spPr/>
            <p:txBody>
              <a:bodyPr/>
              <a:lstStyle/>
              <a:p>
                <a:r>
                  <a:rPr lang="zh-CN" altLang="en-US" dirty="0"/>
                  <a:t>若</a:t>
                </a:r>
                <a:r>
                  <a:rPr lang="en-US" altLang="zh-CN" dirty="0"/>
                  <a:t>x</a:t>
                </a:r>
                <a:r>
                  <a:rPr lang="zh-CN" altLang="en-US" dirty="0"/>
                  <a:t>不是搜索树的根节点，</a:t>
                </a:r>
                <a:r>
                  <a:rPr lang="en-US" altLang="zh-CN" dirty="0"/>
                  <a:t>x</a:t>
                </a:r>
                <a:r>
                  <a:rPr lang="zh-CN" altLang="en-US" dirty="0"/>
                  <a:t>为割点当且仅当搜索树上存在</a:t>
                </a:r>
                <a:r>
                  <a:rPr lang="en-US" altLang="zh-CN" dirty="0"/>
                  <a:t>x</a:t>
                </a:r>
                <a:r>
                  <a:rPr lang="zh-CN" altLang="en-US" dirty="0"/>
                  <a:t>的一个子节点</a:t>
                </a:r>
                <a:r>
                  <a:rPr lang="en-US" altLang="zh-CN" dirty="0"/>
                  <a:t>y</a:t>
                </a:r>
                <a:r>
                  <a:rPr lang="zh-CN" altLang="en-US" dirty="0"/>
                  <a:t>满足</a:t>
                </a:r>
                <a:r>
                  <a:rPr lang="en-US" altLang="zh-CN" dirty="0"/>
                  <a:t>: </a:t>
                </a:r>
              </a:p>
              <a:p>
                <a14:m>
                  <m:oMath xmlns:m="http://schemas.openxmlformats.org/officeDocument/2006/math">
                    <m:r>
                      <a:rPr lang="en-US" altLang="zh-CN" i="1" dirty="0" smtClean="0">
                        <a:latin typeface="Cambria Math" panose="02040503050406030204" pitchFamily="18" charset="0"/>
                      </a:rPr>
                      <m:t>𝑑𝑓𝑛</m:t>
                    </m:r>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a:latin typeface="Cambria Math" panose="02040503050406030204" pitchFamily="18" charset="0"/>
                      </a:rPr>
                      <m:t>)≤</m:t>
                    </m:r>
                    <m:r>
                      <a:rPr lang="en-US" altLang="zh-CN" i="1" dirty="0">
                        <a:latin typeface="Cambria Math" panose="02040503050406030204" pitchFamily="18" charset="0"/>
                      </a:rPr>
                      <m:t>𝑙𝑜𝑤</m:t>
                    </m:r>
                    <m:r>
                      <a:rPr lang="en-US" altLang="zh-CN" i="1" dirty="0">
                        <a:latin typeface="Cambria Math" panose="02040503050406030204" pitchFamily="18" charset="0"/>
                      </a:rPr>
                      <m:t>(</m:t>
                    </m:r>
                    <m:r>
                      <a:rPr lang="en-US" altLang="zh-CN" i="1" dirty="0">
                        <a:latin typeface="Cambria Math" panose="02040503050406030204" pitchFamily="18" charset="0"/>
                      </a:rPr>
                      <m:t>𝑦</m:t>
                    </m:r>
                    <m:r>
                      <a:rPr lang="en-US" altLang="zh-CN" i="1" dirty="0">
                        <a:latin typeface="Cambria Math" panose="02040503050406030204" pitchFamily="18" charset="0"/>
                      </a:rPr>
                      <m:t>)</m:t>
                    </m:r>
                  </m:oMath>
                </a14:m>
                <a:endParaRPr lang="en-US" altLang="zh-CN" dirty="0"/>
              </a:p>
              <a:p>
                <a:r>
                  <a:rPr lang="zh-CN" altLang="en-US" dirty="0"/>
                  <a:t>我们同样讲点中文帮助大家理解。</a:t>
                </a:r>
              </a:p>
            </p:txBody>
          </p:sp>
        </mc:Choice>
        <mc:Fallback xmlns="">
          <p:sp>
            <p:nvSpPr>
              <p:cNvPr id="3" name="内容占位符 2">
                <a:extLst>
                  <a:ext uri="{FF2B5EF4-FFF2-40B4-BE49-F238E27FC236}">
                    <a16:creationId xmlns:a16="http://schemas.microsoft.com/office/drawing/2014/main" id="{C6164277-D6D8-4E0A-BC7E-745BD943BFB0}"/>
                  </a:ext>
                </a:extLst>
              </p:cNvPr>
              <p:cNvSpPr>
                <a:spLocks noGrp="1" noRot="1" noChangeAspect="1" noMove="1" noResize="1" noEditPoints="1" noAdjustHandles="1" noChangeArrowheads="1" noChangeShapeType="1" noTextEdit="1"/>
              </p:cNvSpPr>
              <p:nvPr>
                <p:ph idx="1"/>
              </p:nvPr>
            </p:nvSpPr>
            <p:spPr>
              <a:blipFill>
                <a:blip r:embed="rId2"/>
                <a:stretch>
                  <a:fillRect l="-1043" t="-2521" r="-58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78366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E8B7FB-35CB-45FC-B8EA-816EF6DEECF6}"/>
              </a:ext>
            </a:extLst>
          </p:cNvPr>
          <p:cNvSpPr>
            <a:spLocks noGrp="1"/>
          </p:cNvSpPr>
          <p:nvPr>
            <p:ph type="title"/>
          </p:nvPr>
        </p:nvSpPr>
        <p:spPr/>
        <p:txBody>
          <a:bodyPr/>
          <a:lstStyle/>
          <a:p>
            <a:r>
              <a:rPr lang="en-US" altLang="zh-CN" dirty="0"/>
              <a:t>2:</a:t>
            </a:r>
            <a:r>
              <a:rPr lang="zh-CN" altLang="en-US" dirty="0"/>
              <a:t> 割点判定法则</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B9E0F83-EA1F-4F1A-9028-503F9C3891AC}"/>
                  </a:ext>
                </a:extLst>
              </p:cNvPr>
              <p:cNvSpPr>
                <a:spLocks noGrp="1"/>
              </p:cNvSpPr>
              <p:nvPr>
                <p:ph idx="1"/>
              </p:nvPr>
            </p:nvSpPr>
            <p:spPr/>
            <p:txBody>
              <a:bodyPr>
                <a:normAutofit/>
              </a:bodyPr>
              <a:lstStyle/>
              <a:p>
                <a:r>
                  <a:rPr lang="zh-CN" altLang="en-US" dirty="0"/>
                  <a:t>割点被删除，那么图就会四分五裂。因为他比较关键，所以我们描述他为最强的那个节点。</a:t>
                </a:r>
                <a:endParaRPr lang="en-US" altLang="zh-CN" dirty="0"/>
              </a:p>
              <a:p>
                <a:r>
                  <a:rPr lang="zh-CN" altLang="en-US" dirty="0"/>
                  <a:t>既然是聚聚，那么他学习的时间一定更早，</a:t>
                </a:r>
                <a:r>
                  <a:rPr lang="zh-CN" altLang="en-US" b="1" dirty="0"/>
                  <a:t>即</a:t>
                </a:r>
                <a14:m>
                  <m:oMath xmlns:m="http://schemas.openxmlformats.org/officeDocument/2006/math">
                    <m:r>
                      <a:rPr lang="en-US" altLang="zh-CN" b="1" i="1" dirty="0" smtClean="0">
                        <a:latin typeface="Cambria Math" panose="02040503050406030204" pitchFamily="18" charset="0"/>
                      </a:rPr>
                      <m:t>𝒅𝒇𝒏</m:t>
                    </m:r>
                  </m:oMath>
                </a14:m>
                <a:r>
                  <a:rPr lang="zh-CN" altLang="en-US" b="1" dirty="0"/>
                  <a:t>是较小的</a:t>
                </a:r>
                <a:r>
                  <a:rPr lang="zh-CN" altLang="en-US" dirty="0"/>
                  <a:t>。儿子节点的</a:t>
                </a:r>
                <a14:m>
                  <m:oMath xmlns:m="http://schemas.openxmlformats.org/officeDocument/2006/math">
                    <m:r>
                      <a:rPr lang="en-US" altLang="zh-CN" i="1" dirty="0" smtClean="0">
                        <a:latin typeface="Cambria Math" panose="02040503050406030204" pitchFamily="18" charset="0"/>
                      </a:rPr>
                      <m:t>𝑑𝑓𝑛</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𝑦</m:t>
                    </m:r>
                    <m:r>
                      <a:rPr lang="en-US" altLang="zh-CN" i="1" dirty="0" smtClean="0">
                        <a:latin typeface="Cambria Math" panose="02040503050406030204" pitchFamily="18" charset="0"/>
                      </a:rPr>
                      <m:t>)</m:t>
                    </m:r>
                  </m:oMath>
                </a14:m>
                <a:r>
                  <a:rPr lang="zh-CN" altLang="en-US" dirty="0"/>
                  <a:t>一定大于聚聚的</a:t>
                </a:r>
                <a14:m>
                  <m:oMath xmlns:m="http://schemas.openxmlformats.org/officeDocument/2006/math">
                    <m:r>
                      <a:rPr lang="en-US" altLang="zh-CN" i="1" dirty="0" smtClean="0">
                        <a:latin typeface="Cambria Math" panose="02040503050406030204" pitchFamily="18" charset="0"/>
                      </a:rPr>
                      <m:t>𝑑𝑓𝑛</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r>
                      <a:rPr lang="zh-CN" altLang="en-US" i="1" dirty="0" smtClean="0">
                        <a:latin typeface="Cambria Math" panose="02040503050406030204" pitchFamily="18" charset="0"/>
                      </a:rPr>
                      <m:t>。</m:t>
                    </m:r>
                  </m:oMath>
                </a14:m>
                <a:endParaRPr lang="en-US" altLang="zh-CN" dirty="0"/>
              </a:p>
              <a:p>
                <a:r>
                  <a:rPr lang="zh-CN" altLang="en-US" dirty="0"/>
                  <a:t>割点是封闭圈内与外界的唯一交通枢纽站，所以儿子节点回溯到的最小的节点值，即</a:t>
                </a:r>
                <a14:m>
                  <m:oMath xmlns:m="http://schemas.openxmlformats.org/officeDocument/2006/math">
                    <m:r>
                      <a:rPr lang="en-US" altLang="zh-CN" i="1" dirty="0" smtClean="0">
                        <a:latin typeface="Cambria Math" panose="02040503050406030204" pitchFamily="18" charset="0"/>
                      </a:rPr>
                      <m:t>𝑙𝑜𝑤</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𝑦</m:t>
                    </m:r>
                    <m:r>
                      <a:rPr lang="en-US" altLang="zh-CN" i="1" dirty="0" smtClean="0">
                        <a:latin typeface="Cambria Math" panose="02040503050406030204" pitchFamily="18" charset="0"/>
                      </a:rPr>
                      <m:t>)</m:t>
                    </m:r>
                  </m:oMath>
                </a14:m>
                <a:r>
                  <a:rPr lang="zh-CN" altLang="en-US" dirty="0"/>
                  <a:t>，都必须大于等于聚聚的</a:t>
                </a:r>
                <a14:m>
                  <m:oMath xmlns:m="http://schemas.openxmlformats.org/officeDocument/2006/math">
                    <m:r>
                      <a:rPr lang="en-US" altLang="zh-CN" i="1" dirty="0" smtClean="0">
                        <a:latin typeface="Cambria Math" panose="02040503050406030204" pitchFamily="18" charset="0"/>
                      </a:rPr>
                      <m:t>𝑑𝑓𝑛</m:t>
                    </m:r>
                  </m:oMath>
                </a14:m>
                <a:r>
                  <a:rPr lang="zh-CN" altLang="en-US" dirty="0"/>
                  <a:t>（如果小于他，则代表</a:t>
                </a:r>
                <a14:m>
                  <m:oMath xmlns:m="http://schemas.openxmlformats.org/officeDocument/2006/math">
                    <m:r>
                      <a:rPr lang="en-US" altLang="zh-CN" i="1" dirty="0" smtClean="0">
                        <a:latin typeface="Cambria Math" panose="02040503050406030204" pitchFamily="18" charset="0"/>
                      </a:rPr>
                      <m:t>𝑦</m:t>
                    </m:r>
                  </m:oMath>
                </a14:m>
                <a:r>
                  <a:rPr lang="zh-CN" altLang="en-US" dirty="0"/>
                  <a:t>可以通过另一条路到比</a:t>
                </a:r>
                <a14:m>
                  <m:oMath xmlns:m="http://schemas.openxmlformats.org/officeDocument/2006/math">
                    <m:r>
                      <a:rPr lang="en-US" altLang="zh-CN" i="1" dirty="0" smtClean="0">
                        <a:latin typeface="Cambria Math" panose="02040503050406030204" pitchFamily="18" charset="0"/>
                      </a:rPr>
                      <m:t>𝑥</m:t>
                    </m:r>
                  </m:oMath>
                </a14:m>
                <a:r>
                  <a:rPr lang="zh-CN" altLang="en-US" dirty="0"/>
                  <a:t>更早遍历到的点）。</a:t>
                </a:r>
                <a:endParaRPr lang="en-US" altLang="zh-CN" dirty="0"/>
              </a:p>
              <a:p>
                <a:r>
                  <a:rPr lang="zh-CN" altLang="en-US" b="1" dirty="0"/>
                  <a:t>特殊定义：根必须保证至少有两个儿子节点才能被称为割点！</a:t>
                </a:r>
                <a:endParaRPr lang="en-US" altLang="zh-CN" b="1" dirty="0"/>
              </a:p>
            </p:txBody>
          </p:sp>
        </mc:Choice>
        <mc:Fallback xmlns="">
          <p:sp>
            <p:nvSpPr>
              <p:cNvPr id="3" name="内容占位符 2">
                <a:extLst>
                  <a:ext uri="{FF2B5EF4-FFF2-40B4-BE49-F238E27FC236}">
                    <a16:creationId xmlns:a16="http://schemas.microsoft.com/office/drawing/2014/main" id="{6B9E0F83-EA1F-4F1A-9028-503F9C3891AC}"/>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08156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4538BCE3-F8B0-4EF1-B32E-F03BEFE746FB}"/>
                  </a:ext>
                </a:extLst>
              </p:cNvPr>
              <p:cNvSpPr>
                <a:spLocks noGrp="1"/>
              </p:cNvSpPr>
              <p:nvPr>
                <p:ph type="title"/>
              </p:nvPr>
            </p:nvSpPr>
            <p:spPr/>
            <p:txBody>
              <a:bodyPr/>
              <a:lstStyle/>
              <a:p>
                <a:r>
                  <a:rPr lang="zh-CN" altLang="en-US" dirty="0"/>
                  <a:t>如何求</a:t>
                </a:r>
                <a14:m>
                  <m:oMath xmlns:m="http://schemas.openxmlformats.org/officeDocument/2006/math">
                    <m:r>
                      <a:rPr lang="en-US" altLang="zh-CN" i="1" dirty="0" smtClean="0">
                        <a:latin typeface="Cambria Math" panose="02040503050406030204" pitchFamily="18" charset="0"/>
                      </a:rPr>
                      <m:t>𝑙𝑜𝑤</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oMath>
                </a14:m>
                <a:endParaRPr lang="zh-CN" altLang="en-US" dirty="0"/>
              </a:p>
            </p:txBody>
          </p:sp>
        </mc:Choice>
        <mc:Fallback xmlns="">
          <p:sp>
            <p:nvSpPr>
              <p:cNvPr id="2" name="标题 1">
                <a:extLst>
                  <a:ext uri="{FF2B5EF4-FFF2-40B4-BE49-F238E27FC236}">
                    <a16:creationId xmlns:a16="http://schemas.microsoft.com/office/drawing/2014/main" id="{4538BCE3-F8B0-4EF1-B32E-F03BEFE746FB}"/>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29CD64C-2771-4F17-A807-6D929C53E211}"/>
                  </a:ext>
                </a:extLst>
              </p:cNvPr>
              <p:cNvSpPr>
                <a:spLocks noGrp="1"/>
              </p:cNvSpPr>
              <p:nvPr>
                <p:ph idx="1"/>
              </p:nvPr>
            </p:nvSpPr>
            <p:spPr/>
            <p:txBody>
              <a:bodyPr/>
              <a:lstStyle/>
              <a:p>
                <a:r>
                  <a:rPr lang="zh-CN" altLang="en-US" dirty="0"/>
                  <a:t>假设当前节点</a:t>
                </a:r>
                <a14:m>
                  <m:oMath xmlns:m="http://schemas.openxmlformats.org/officeDocument/2006/math">
                    <m:r>
                      <a:rPr lang="en-US" altLang="zh-CN" i="1" dirty="0" smtClean="0">
                        <a:latin typeface="Cambria Math" panose="02040503050406030204" pitchFamily="18" charset="0"/>
                      </a:rPr>
                      <m:t>𝑥</m:t>
                    </m:r>
                  </m:oMath>
                </a14:m>
                <a:r>
                  <a:rPr lang="zh-CN" altLang="en-US" dirty="0"/>
                  <a:t>，则默认</a:t>
                </a:r>
                <a14:m>
                  <m:oMath xmlns:m="http://schemas.openxmlformats.org/officeDocument/2006/math">
                    <m:r>
                      <a:rPr lang="en-US" altLang="zh-CN" i="1" dirty="0" smtClean="0">
                        <a:latin typeface="Cambria Math" panose="02040503050406030204" pitchFamily="18" charset="0"/>
                      </a:rPr>
                      <m:t>𝑙𝑜𝑤</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r>
                      <a:rPr lang="en-US" altLang="zh-CN" i="1" dirty="0" err="1" smtClean="0">
                        <a:latin typeface="Cambria Math" panose="02040503050406030204" pitchFamily="18" charset="0"/>
                      </a:rPr>
                      <m:t>𝑑𝑓𝑛</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oMath>
                </a14:m>
                <a:r>
                  <a:rPr lang="zh-CN" altLang="en-US" dirty="0"/>
                  <a:t>，即最早只能回溯到自身。</a:t>
                </a:r>
                <a:endParaRPr lang="en-US" altLang="zh-CN" dirty="0"/>
              </a:p>
              <a:p>
                <a:r>
                  <a:rPr lang="zh-CN" altLang="en-US" dirty="0"/>
                  <a:t>有一条边</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𝑦</m:t>
                    </m:r>
                    <m:r>
                      <a:rPr lang="en-US" altLang="zh-CN" i="1" dirty="0" smtClean="0">
                        <a:latin typeface="Cambria Math" panose="02040503050406030204" pitchFamily="18" charset="0"/>
                      </a:rPr>
                      <m:t>)</m:t>
                    </m:r>
                  </m:oMath>
                </a14:m>
                <a:r>
                  <a:rPr lang="zh-CN" altLang="en-US" dirty="0"/>
                  <a:t>，如果</a:t>
                </a:r>
                <a14:m>
                  <m:oMath xmlns:m="http://schemas.openxmlformats.org/officeDocument/2006/math">
                    <m:r>
                      <a:rPr lang="en-US" altLang="zh-CN" i="1" dirty="0" smtClean="0">
                        <a:latin typeface="Cambria Math" panose="02040503050406030204" pitchFamily="18" charset="0"/>
                      </a:rPr>
                      <m:t>𝑦</m:t>
                    </m:r>
                    <m:r>
                      <a:rPr lang="zh-CN" altLang="en-US" i="1" dirty="0">
                        <a:latin typeface="Cambria Math" panose="02040503050406030204" pitchFamily="18" charset="0"/>
                      </a:rPr>
                      <m:t>没</m:t>
                    </m:r>
                  </m:oMath>
                </a14:m>
                <a:r>
                  <a:rPr lang="zh-CN" altLang="en-US" dirty="0"/>
                  <a:t>被访问过，继续</a:t>
                </a:r>
                <a14:m>
                  <m:oMath xmlns:m="http://schemas.openxmlformats.org/officeDocument/2006/math">
                    <m:r>
                      <a:rPr lang="en-US" altLang="zh-CN" i="1" dirty="0" smtClean="0">
                        <a:latin typeface="Cambria Math" panose="02040503050406030204" pitchFamily="18" charset="0"/>
                      </a:rPr>
                      <m:t>𝑑𝑓𝑠</m:t>
                    </m:r>
                  </m:oMath>
                </a14:m>
                <a:r>
                  <a:rPr lang="zh-CN" altLang="en-US" dirty="0"/>
                  <a:t>，</a:t>
                </a:r>
                <a14:m>
                  <m:oMath xmlns:m="http://schemas.openxmlformats.org/officeDocument/2006/math">
                    <m:r>
                      <a:rPr lang="en-US" altLang="zh-CN" i="1" dirty="0" smtClean="0">
                        <a:latin typeface="Cambria Math" panose="02040503050406030204" pitchFamily="18" charset="0"/>
                      </a:rPr>
                      <m:t>𝑑𝑓𝑠</m:t>
                    </m:r>
                  </m:oMath>
                </a14:m>
                <a:r>
                  <a:rPr lang="zh-CN" altLang="en-US" dirty="0"/>
                  <a:t>完之后，</a:t>
                </a:r>
                <a14:m>
                  <m:oMath xmlns:m="http://schemas.openxmlformats.org/officeDocument/2006/math">
                    <m:r>
                      <a:rPr lang="en-US" altLang="zh-CN" i="1" dirty="0" smtClean="0">
                        <a:latin typeface="Cambria Math" panose="02040503050406030204" pitchFamily="18" charset="0"/>
                      </a:rPr>
                      <m:t>𝑙𝑜𝑤</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 = </m:t>
                    </m:r>
                    <m:r>
                      <m:rPr>
                        <m:sty m:val="p"/>
                      </m:rPr>
                      <a:rPr lang="en-US" altLang="zh-CN" i="1" dirty="0" smtClean="0">
                        <a:latin typeface="Cambria Math" panose="02040503050406030204" pitchFamily="18" charset="0"/>
                      </a:rPr>
                      <m:t>min</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𝑙𝑜𝑤</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𝑙𝑜𝑤</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𝑦</m:t>
                    </m:r>
                    <m:r>
                      <a:rPr lang="en-US" altLang="zh-CN" i="1" dirty="0" smtClean="0">
                        <a:latin typeface="Cambria Math" panose="02040503050406030204" pitchFamily="18" charset="0"/>
                      </a:rPr>
                      <m:t>));</m:t>
                    </m:r>
                  </m:oMath>
                </a14:m>
                <a:endParaRPr lang="en-US" altLang="zh-CN" dirty="0"/>
              </a:p>
              <a:p>
                <a:r>
                  <a:rPr lang="zh-CN" altLang="en-US" dirty="0"/>
                  <a:t>如果</a:t>
                </a:r>
                <a14:m>
                  <m:oMath xmlns:m="http://schemas.openxmlformats.org/officeDocument/2006/math">
                    <m:r>
                      <a:rPr lang="en-US" altLang="zh-CN" i="1" dirty="0" smtClean="0">
                        <a:latin typeface="Cambria Math" panose="02040503050406030204" pitchFamily="18" charset="0"/>
                      </a:rPr>
                      <m:t>𝑦</m:t>
                    </m:r>
                  </m:oMath>
                </a14:m>
                <a:r>
                  <a:rPr lang="zh-CN" altLang="en-US" dirty="0"/>
                  <a:t>访问过，就不需要继续</a:t>
                </a:r>
                <a14:m>
                  <m:oMath xmlns:m="http://schemas.openxmlformats.org/officeDocument/2006/math">
                    <m:r>
                      <a:rPr lang="en-US" altLang="zh-CN" i="1" dirty="0" smtClean="0">
                        <a:latin typeface="Cambria Math" panose="02040503050406030204" pitchFamily="18" charset="0"/>
                      </a:rPr>
                      <m:t>𝑑𝑓𝑠</m:t>
                    </m:r>
                  </m:oMath>
                </a14:m>
                <a:r>
                  <a:rPr lang="zh-CN" altLang="en-US" dirty="0"/>
                  <a:t>了，一定有</a:t>
                </a:r>
                <a14:m>
                  <m:oMath xmlns:m="http://schemas.openxmlformats.org/officeDocument/2006/math">
                    <m:r>
                      <a:rPr lang="en-US" altLang="zh-CN" i="1" dirty="0" smtClean="0">
                        <a:latin typeface="Cambria Math" panose="02040503050406030204" pitchFamily="18" charset="0"/>
                      </a:rPr>
                      <m:t>𝑑𝑓𝑛</m:t>
                    </m:r>
                    <m:r>
                      <a:rPr lang="en-US" altLang="zh-CN" i="1" dirty="0" smtClean="0">
                        <a:latin typeface="Cambria Math" panose="02040503050406030204" pitchFamily="18" charset="0"/>
                      </a:rPr>
                      <m:t>(</m:t>
                    </m:r>
                    <m:r>
                      <m:rPr>
                        <m:sty m:val="p"/>
                      </m:rPr>
                      <a:rPr lang="en-US" altLang="zh-CN" i="1" dirty="0">
                        <a:latin typeface="Cambria Math" panose="02040503050406030204" pitchFamily="18" charset="0"/>
                      </a:rPr>
                      <m:t>y</m:t>
                    </m:r>
                    <m:r>
                      <a:rPr lang="en-US" altLang="zh-CN" i="1" dirty="0" smtClean="0">
                        <a:latin typeface="Cambria Math" panose="02040503050406030204" pitchFamily="18" charset="0"/>
                      </a:rPr>
                      <m:t>)&lt;</m:t>
                    </m:r>
                    <m:r>
                      <a:rPr lang="en-US" altLang="zh-CN" i="1" dirty="0" err="1" smtClean="0">
                        <a:latin typeface="Cambria Math" panose="02040503050406030204" pitchFamily="18" charset="0"/>
                      </a:rPr>
                      <m:t>𝑑𝑓𝑛</m:t>
                    </m:r>
                    <m:r>
                      <a:rPr lang="en-US" altLang="zh-CN" i="1" dirty="0" smtClean="0">
                        <a:latin typeface="Cambria Math" panose="02040503050406030204" pitchFamily="18" charset="0"/>
                      </a:rPr>
                      <m:t>(</m:t>
                    </m:r>
                    <m:r>
                      <a:rPr lang="en-US" altLang="zh-CN" b="0" i="1" dirty="0" smtClean="0">
                        <a:latin typeface="Cambria Math" panose="02040503050406030204" pitchFamily="18" charset="0"/>
                      </a:rPr>
                      <m:t>𝑥</m:t>
                    </m:r>
                    <m:r>
                      <a:rPr lang="en-US" altLang="zh-CN" i="1" dirty="0" smtClean="0">
                        <a:latin typeface="Cambria Math" panose="02040503050406030204" pitchFamily="18" charset="0"/>
                      </a:rPr>
                      <m:t>)</m:t>
                    </m:r>
                    <m:r>
                      <a:rPr lang="zh-CN" altLang="en-US" i="1" dirty="0" smtClean="0">
                        <a:latin typeface="Cambria Math" panose="02040503050406030204" pitchFamily="18" charset="0"/>
                      </a:rPr>
                      <m:t>，</m:t>
                    </m:r>
                    <m:r>
                      <a:rPr lang="en-US" altLang="zh-CN" i="1" dirty="0" smtClean="0">
                        <a:latin typeface="Cambria Math" panose="02040503050406030204" pitchFamily="18" charset="0"/>
                      </a:rPr>
                      <m:t>𝑙𝑜𝑤</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 = </m:t>
                    </m:r>
                    <m:r>
                      <m:rPr>
                        <m:sty m:val="p"/>
                      </m:rPr>
                      <a:rPr lang="en-US" altLang="zh-CN" i="1" dirty="0" smtClean="0">
                        <a:latin typeface="Cambria Math" panose="02040503050406030204" pitchFamily="18" charset="0"/>
                      </a:rPr>
                      <m:t>min</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𝑙𝑜𝑤</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 </m:t>
                    </m:r>
                    <m:r>
                      <a:rPr lang="en-US" altLang="zh-CN" i="1" dirty="0" err="1" smtClean="0">
                        <a:latin typeface="Cambria Math" panose="02040503050406030204" pitchFamily="18" charset="0"/>
                      </a:rPr>
                      <m:t>𝑑𝑓𝑛</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𝑦</m:t>
                    </m:r>
                    <m:r>
                      <a:rPr lang="en-US" altLang="zh-CN" i="1" dirty="0" smtClean="0">
                        <a:latin typeface="Cambria Math" panose="02040503050406030204" pitchFamily="18" charset="0"/>
                      </a:rPr>
                      <m:t>))</m:t>
                    </m:r>
                  </m:oMath>
                </a14:m>
                <a:r>
                  <a:rPr lang="zh-CN" altLang="en-US" dirty="0"/>
                  <a:t>；</a:t>
                </a:r>
                <a:endParaRPr lang="en-US" altLang="zh-CN" dirty="0"/>
              </a:p>
            </p:txBody>
          </p:sp>
        </mc:Choice>
        <mc:Fallback xmlns="">
          <p:sp>
            <p:nvSpPr>
              <p:cNvPr id="3" name="内容占位符 2">
                <a:extLst>
                  <a:ext uri="{FF2B5EF4-FFF2-40B4-BE49-F238E27FC236}">
                    <a16:creationId xmlns:a16="http://schemas.microsoft.com/office/drawing/2014/main" id="{029CD64C-2771-4F17-A807-6D929C53E211}"/>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98078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DFF89215-0E73-43A3-8C5E-51061490B26D}"/>
                  </a:ext>
                </a:extLst>
              </p:cNvPr>
              <p:cNvSpPr>
                <a:spLocks noGrp="1"/>
              </p:cNvSpPr>
              <p:nvPr>
                <p:ph type="title"/>
              </p:nvPr>
            </p:nvSpPr>
            <p:spPr/>
            <p:txBody>
              <a:bodyPr/>
              <a:lstStyle/>
              <a:p>
                <a:r>
                  <a:rPr lang="en-US" altLang="zh-CN" dirty="0"/>
                  <a:t>2. 2: </a:t>
                </a:r>
                <a14:m>
                  <m:oMath xmlns:m="http://schemas.openxmlformats.org/officeDocument/2006/math">
                    <m:r>
                      <a:rPr lang="en-US" altLang="zh-CN" i="1" dirty="0">
                        <a:latin typeface="Cambria Math" panose="02040503050406030204" pitchFamily="18" charset="0"/>
                      </a:rPr>
                      <m:t>𝑇𝑎𝑟𝑗𝑎𝑛</m:t>
                    </m:r>
                  </m:oMath>
                </a14:m>
                <a:r>
                  <a:rPr lang="zh-CN" altLang="en-US" dirty="0"/>
                  <a:t>算法与有向图的连通性</a:t>
                </a:r>
              </a:p>
            </p:txBody>
          </p:sp>
        </mc:Choice>
        <mc:Fallback xmlns="">
          <p:sp>
            <p:nvSpPr>
              <p:cNvPr id="2" name="标题 1">
                <a:extLst>
                  <a:ext uri="{FF2B5EF4-FFF2-40B4-BE49-F238E27FC236}">
                    <a16:creationId xmlns:a16="http://schemas.microsoft.com/office/drawing/2014/main" id="{DFF89215-0E73-43A3-8C5E-51061490B26D}"/>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27273A9-0AC3-4092-8667-0C3C8450FC7B}"/>
                  </a:ext>
                </a:extLst>
              </p:cNvPr>
              <p:cNvSpPr>
                <a:spLocks noGrp="1"/>
              </p:cNvSpPr>
              <p:nvPr>
                <p:ph idx="1"/>
              </p:nvPr>
            </p:nvSpPr>
            <p:spPr/>
            <p:txBody>
              <a:bodyPr>
                <a:normAutofit fontScale="92500"/>
              </a:bodyPr>
              <a:lstStyle/>
              <a:p>
                <a14:m>
                  <m:oMath xmlns:m="http://schemas.openxmlformats.org/officeDocument/2006/math">
                    <m:r>
                      <a:rPr lang="en-US" altLang="zh-CN" i="1" dirty="0" smtClean="0">
                        <a:latin typeface="Cambria Math" panose="02040503050406030204" pitchFamily="18" charset="0"/>
                      </a:rPr>
                      <m:t>𝑇𝑎𝑟𝑗𝑎𝑛</m:t>
                    </m:r>
                  </m:oMath>
                </a14:m>
                <a:r>
                  <a:rPr lang="zh-CN" altLang="en-US" dirty="0"/>
                  <a:t>与有向图的连通性与无向图部分概念类似，留作课后自习。</a:t>
                </a:r>
                <a:endParaRPr lang="en-US" altLang="zh-CN" dirty="0"/>
              </a:p>
              <a:p>
                <a:r>
                  <a:rPr lang="zh-CN" altLang="en-US" sz="1700" strike="sngStrike" dirty="0"/>
                  <a:t>其实是我备不完课了</a:t>
                </a:r>
                <a:endParaRPr lang="en-US" altLang="zh-CN" sz="1700" strike="sngStrike" dirty="0"/>
              </a:p>
              <a:p>
                <a:r>
                  <a:rPr lang="zh-CN" altLang="en-US" dirty="0"/>
                  <a:t>自习目录：</a:t>
                </a:r>
                <a:endParaRPr lang="en-US" altLang="zh-CN" dirty="0"/>
              </a:p>
              <a:p>
                <a:r>
                  <a:rPr lang="en-US" altLang="zh-CN" dirty="0"/>
                  <a:t>1</a:t>
                </a:r>
                <a:r>
                  <a:rPr lang="zh-CN" altLang="en-US" dirty="0"/>
                  <a:t>：有向图的强连通分量。</a:t>
                </a:r>
                <a:endParaRPr lang="en-US" altLang="zh-CN" dirty="0"/>
              </a:p>
              <a:p>
                <a:r>
                  <a:rPr lang="en-US" altLang="zh-CN" dirty="0"/>
                  <a:t>2</a:t>
                </a:r>
                <a:r>
                  <a:rPr lang="zh-CN" altLang="en-US" dirty="0"/>
                  <a:t>：搜索树、时间戳、追溯值</a:t>
                </a:r>
                <a:endParaRPr lang="en-US" altLang="zh-CN" dirty="0"/>
              </a:p>
              <a:p>
                <a:r>
                  <a:rPr lang="en-US" altLang="zh-CN" dirty="0"/>
                  <a:t>3</a:t>
                </a:r>
                <a:r>
                  <a:rPr lang="zh-CN" altLang="en-US" dirty="0"/>
                  <a:t>：强连通分量判定法则</a:t>
                </a:r>
                <a:endParaRPr lang="en-US" altLang="zh-CN" dirty="0"/>
              </a:p>
              <a:p>
                <a:r>
                  <a:rPr lang="en-US" altLang="zh-CN" dirty="0"/>
                  <a:t>4</a:t>
                </a:r>
                <a:r>
                  <a:rPr lang="zh-CN" altLang="en-US" dirty="0"/>
                  <a:t>：有向图必经点与必经边</a:t>
                </a:r>
                <a:endParaRPr lang="en-US" altLang="zh-CN" dirty="0"/>
              </a:p>
              <a:p>
                <a:r>
                  <a:rPr lang="en-US" altLang="zh-CN" dirty="0"/>
                  <a:t>5</a:t>
                </a:r>
                <a:r>
                  <a:rPr lang="zh-CN" altLang="en-US" dirty="0"/>
                  <a:t>：</a:t>
                </a:r>
                <a14:m>
                  <m:oMath xmlns:m="http://schemas.openxmlformats.org/officeDocument/2006/math">
                    <m:r>
                      <a:rPr lang="en-US" altLang="zh-CN" i="1" dirty="0" smtClean="0">
                        <a:latin typeface="Cambria Math" panose="02040503050406030204" pitchFamily="18" charset="0"/>
                      </a:rPr>
                      <m:t>2−</m:t>
                    </m:r>
                    <m:r>
                      <a:rPr lang="en-US" altLang="zh-CN" i="1" dirty="0" smtClean="0">
                        <a:latin typeface="Cambria Math" panose="02040503050406030204" pitchFamily="18" charset="0"/>
                      </a:rPr>
                      <m:t>𝑆𝐴𝑇</m:t>
                    </m:r>
                  </m:oMath>
                </a14:m>
                <a:r>
                  <a:rPr lang="zh-CN" altLang="en-US" dirty="0"/>
                  <a:t>问题</a:t>
                </a:r>
                <a:endParaRPr lang="en-US" altLang="zh-CN" dirty="0"/>
              </a:p>
            </p:txBody>
          </p:sp>
        </mc:Choice>
        <mc:Fallback xmlns="">
          <p:sp>
            <p:nvSpPr>
              <p:cNvPr id="3" name="内容占位符 2">
                <a:extLst>
                  <a:ext uri="{FF2B5EF4-FFF2-40B4-BE49-F238E27FC236}">
                    <a16:creationId xmlns:a16="http://schemas.microsoft.com/office/drawing/2014/main" id="{C27273A9-0AC3-4092-8667-0C3C8450FC7B}"/>
                  </a:ext>
                </a:extLst>
              </p:cNvPr>
              <p:cNvSpPr>
                <a:spLocks noGrp="1" noRot="1" noChangeAspect="1" noMove="1" noResize="1" noEditPoints="1" noAdjustHandles="1" noChangeArrowheads="1" noChangeShapeType="1" noTextEdit="1"/>
              </p:cNvSpPr>
              <p:nvPr>
                <p:ph idx="1"/>
              </p:nvPr>
            </p:nvSpPr>
            <p:spPr>
              <a:blipFill>
                <a:blip r:embed="rId3"/>
                <a:stretch>
                  <a:fillRect l="-928" t="-21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34259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2847BB-6B89-468B-B3EA-98B8331FF949}"/>
              </a:ext>
            </a:extLst>
          </p:cNvPr>
          <p:cNvSpPr>
            <a:spLocks noGrp="1"/>
          </p:cNvSpPr>
          <p:nvPr>
            <p:ph type="title"/>
          </p:nvPr>
        </p:nvSpPr>
        <p:spPr/>
        <p:txBody>
          <a:bodyPr/>
          <a:lstStyle/>
          <a:p>
            <a:r>
              <a:rPr lang="zh-CN" altLang="en-US" dirty="0"/>
              <a:t>总结</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A9054E4-B426-43EC-969A-97F7E55EEA24}"/>
                  </a:ext>
                </a:extLst>
              </p:cNvPr>
              <p:cNvSpPr>
                <a:spLocks noGrp="1"/>
              </p:cNvSpPr>
              <p:nvPr>
                <p:ph idx="1"/>
              </p:nvPr>
            </p:nvSpPr>
            <p:spPr/>
            <p:txBody>
              <a:bodyPr/>
              <a:lstStyle/>
              <a:p>
                <a:r>
                  <a:rPr lang="zh-CN" altLang="en-US" dirty="0"/>
                  <a:t>著名计算机</a:t>
                </a:r>
                <a14:m>
                  <m:oMath xmlns:m="http://schemas.openxmlformats.org/officeDocument/2006/math">
                    <m:r>
                      <a:rPr lang="en-US" altLang="zh-CN" i="1" dirty="0" smtClean="0">
                        <a:latin typeface="Cambria Math" panose="02040503050406030204" pitchFamily="18" charset="0"/>
                      </a:rPr>
                      <m:t>𝑅𝑜𝑏𝑒𝑟𝑡</m:t>
                    </m:r>
                    <m:r>
                      <a:rPr lang="en-US" altLang="zh-CN" i="1" dirty="0" smtClean="0">
                        <a:latin typeface="Cambria Math" panose="02040503050406030204" pitchFamily="18" charset="0"/>
                      </a:rPr>
                      <m:t> </m:t>
                    </m:r>
                    <m:r>
                      <a:rPr lang="en-US" altLang="zh-CN" i="1" dirty="0" err="1" smtClean="0">
                        <a:latin typeface="Cambria Math" panose="02040503050406030204" pitchFamily="18" charset="0"/>
                      </a:rPr>
                      <m:t>𝑇𝑎𝑟𝑗𝑎𝑛</m:t>
                    </m:r>
                  </m:oMath>
                </a14:m>
                <a:r>
                  <a:rPr lang="zh-CN" altLang="en-US" dirty="0"/>
                  <a:t>一生发明无数算法，统称为</a:t>
                </a:r>
                <a14:m>
                  <m:oMath xmlns:m="http://schemas.openxmlformats.org/officeDocument/2006/math">
                    <m:r>
                      <a:rPr lang="en-US" altLang="zh-CN" i="1" dirty="0" smtClean="0">
                        <a:latin typeface="Cambria Math" panose="02040503050406030204" pitchFamily="18" charset="0"/>
                      </a:rPr>
                      <m:t>𝑡𝑎𝑟𝑗𝑎𝑛</m:t>
                    </m:r>
                  </m:oMath>
                </a14:m>
                <a:r>
                  <a:rPr lang="zh-CN" altLang="en-US" dirty="0"/>
                  <a:t>算法，其中最著名的有三个，分别用来求解</a:t>
                </a:r>
                <a:endParaRPr lang="en-US" altLang="zh-CN" dirty="0"/>
              </a:p>
              <a:p>
                <a:r>
                  <a:rPr lang="en-US" altLang="zh-CN" dirty="0"/>
                  <a:t>1) </a:t>
                </a:r>
                <a:r>
                  <a:rPr lang="zh-CN" altLang="en-US" dirty="0"/>
                  <a:t>有向图的强连通分量</a:t>
                </a:r>
                <a:endParaRPr lang="en-US" altLang="zh-CN" dirty="0"/>
              </a:p>
              <a:p>
                <a:r>
                  <a:rPr lang="en-US" altLang="zh-CN" dirty="0"/>
                  <a:t>2) </a:t>
                </a:r>
                <a:r>
                  <a:rPr lang="zh-CN" altLang="en-US" dirty="0"/>
                  <a:t>无向图的双连通分量</a:t>
                </a:r>
                <a:endParaRPr lang="en-US" altLang="zh-CN" dirty="0"/>
              </a:p>
              <a:p>
                <a:r>
                  <a:rPr lang="en-US" altLang="zh-CN" dirty="0"/>
                  <a:t>3) </a:t>
                </a:r>
                <a14:m>
                  <m:oMath xmlns:m="http://schemas.openxmlformats.org/officeDocument/2006/math">
                    <m:r>
                      <a:rPr lang="en-US" altLang="zh-CN" i="1" dirty="0" smtClean="0">
                        <a:latin typeface="Cambria Math" panose="02040503050406030204" pitchFamily="18" charset="0"/>
                      </a:rPr>
                      <m:t>𝐿𝐶𝐴</m:t>
                    </m:r>
                  </m:oMath>
                </a14:m>
                <a:endParaRPr lang="zh-CN" altLang="en-US" dirty="0"/>
              </a:p>
            </p:txBody>
          </p:sp>
        </mc:Choice>
        <mc:Fallback xmlns="">
          <p:sp>
            <p:nvSpPr>
              <p:cNvPr id="3" name="内容占位符 2">
                <a:extLst>
                  <a:ext uri="{FF2B5EF4-FFF2-40B4-BE49-F238E27FC236}">
                    <a16:creationId xmlns:a16="http://schemas.microsoft.com/office/drawing/2014/main" id="{3A9054E4-B426-43EC-969A-97F7E55EEA24}"/>
                  </a:ext>
                </a:extLst>
              </p:cNvPr>
              <p:cNvSpPr>
                <a:spLocks noGrp="1" noRot="1" noChangeAspect="1" noMove="1" noResize="1" noEditPoints="1" noAdjustHandles="1" noChangeArrowheads="1" noChangeShapeType="1" noTextEdit="1"/>
              </p:cNvSpPr>
              <p:nvPr>
                <p:ph idx="1"/>
              </p:nvPr>
            </p:nvSpPr>
            <p:spPr>
              <a:blipFill>
                <a:blip r:embed="rId2"/>
                <a:stretch>
                  <a:fillRect l="-1043" t="-2381" r="-458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08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00189F-ECCD-4149-9CAA-CF1D358AC096}"/>
              </a:ext>
            </a:extLst>
          </p:cNvPr>
          <p:cNvSpPr>
            <a:spLocks noGrp="1"/>
          </p:cNvSpPr>
          <p:nvPr>
            <p:ph type="title"/>
          </p:nvPr>
        </p:nvSpPr>
        <p:spPr/>
        <p:txBody>
          <a:bodyPr/>
          <a:lstStyle/>
          <a:p>
            <a:r>
              <a:rPr lang="en-US" altLang="zh-CN" dirty="0"/>
              <a:t>2.3:</a:t>
            </a:r>
            <a:r>
              <a:rPr lang="zh-CN" altLang="en-US" dirty="0"/>
              <a:t> 欧拉图</a:t>
            </a:r>
          </a:p>
        </p:txBody>
      </p:sp>
      <p:sp>
        <p:nvSpPr>
          <p:cNvPr id="3" name="内容占位符 2">
            <a:extLst>
              <a:ext uri="{FF2B5EF4-FFF2-40B4-BE49-F238E27FC236}">
                <a16:creationId xmlns:a16="http://schemas.microsoft.com/office/drawing/2014/main" id="{40772BFF-700F-426A-AE7C-8C1508AC4ACA}"/>
              </a:ext>
            </a:extLst>
          </p:cNvPr>
          <p:cNvSpPr>
            <a:spLocks noGrp="1"/>
          </p:cNvSpPr>
          <p:nvPr>
            <p:ph idx="1"/>
          </p:nvPr>
        </p:nvSpPr>
        <p:spPr/>
        <p:txBody>
          <a:bodyPr/>
          <a:lstStyle/>
          <a:p>
            <a:r>
              <a:rPr lang="zh-CN" altLang="en-US" dirty="0"/>
              <a:t>欧拉图起源于哥德斯堡七桥问题，是最开始接触图论时接触的问题，俗称</a:t>
            </a:r>
            <a:r>
              <a:rPr lang="en-US" altLang="zh-CN" dirty="0"/>
              <a:t>”</a:t>
            </a:r>
            <a:r>
              <a:rPr lang="zh-CN" altLang="en-US" dirty="0"/>
              <a:t>一笔画</a:t>
            </a:r>
            <a:r>
              <a:rPr lang="en-US" altLang="zh-CN" dirty="0"/>
              <a:t>”</a:t>
            </a:r>
            <a:r>
              <a:rPr lang="zh-CN" altLang="en-US" dirty="0"/>
              <a:t>问题。</a:t>
            </a:r>
            <a:endParaRPr lang="en-US" altLang="zh-CN" dirty="0"/>
          </a:p>
          <a:p>
            <a:endParaRPr lang="zh-CN" altLang="en-US" dirty="0"/>
          </a:p>
        </p:txBody>
      </p:sp>
    </p:spTree>
    <p:extLst>
      <p:ext uri="{BB962C8B-B14F-4D97-AF65-F5344CB8AC3E}">
        <p14:creationId xmlns:p14="http://schemas.microsoft.com/office/powerpoint/2010/main" val="2324638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34214B-4157-4580-B7CF-C1279663D6B8}"/>
              </a:ext>
            </a:extLst>
          </p:cNvPr>
          <p:cNvSpPr>
            <a:spLocks noGrp="1"/>
          </p:cNvSpPr>
          <p:nvPr>
            <p:ph type="title"/>
          </p:nvPr>
        </p:nvSpPr>
        <p:spPr/>
        <p:txBody>
          <a:bodyPr/>
          <a:lstStyle/>
          <a:p>
            <a:r>
              <a:rPr lang="zh-CN" altLang="en-US" dirty="0"/>
              <a:t>欧拉回路与欧拉路径</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B9E4EC1-9705-45E2-B462-76FA9F70FB7D}"/>
                  </a:ext>
                </a:extLst>
              </p:cNvPr>
              <p:cNvSpPr>
                <a:spLocks noGrp="1"/>
              </p:cNvSpPr>
              <p:nvPr>
                <p:ph idx="1"/>
              </p:nvPr>
            </p:nvSpPr>
            <p:spPr/>
            <p:txBody>
              <a:bodyPr/>
              <a:lstStyle/>
              <a:p>
                <a:r>
                  <a:rPr lang="en-US" altLang="zh-CN" dirty="0"/>
                  <a:t>1</a:t>
                </a:r>
                <a:r>
                  <a:rPr lang="zh-CN" altLang="en-US" dirty="0"/>
                  <a:t>：给定一张无向图，若存在一条从节点</a:t>
                </a:r>
                <a14:m>
                  <m:oMath xmlns:m="http://schemas.openxmlformats.org/officeDocument/2006/math">
                    <m:r>
                      <a:rPr lang="en-US" altLang="zh-CN" i="1" dirty="0" smtClean="0">
                        <a:latin typeface="Cambria Math" panose="02040503050406030204" pitchFamily="18" charset="0"/>
                      </a:rPr>
                      <m:t>𝑆</m:t>
                    </m:r>
                  </m:oMath>
                </a14:m>
                <a:r>
                  <a:rPr lang="zh-CN" altLang="en-US" dirty="0"/>
                  <a:t>出发的路径，恰好不重不漏的经过每条边一次</a:t>
                </a:r>
                <a:r>
                  <a:rPr lang="en-US" altLang="zh-CN" dirty="0"/>
                  <a:t>(</a:t>
                </a:r>
                <a:r>
                  <a:rPr lang="zh-CN" altLang="en-US" dirty="0"/>
                  <a:t>可以重复经过图中的节点</a:t>
                </a:r>
                <a:r>
                  <a:rPr lang="en-US" altLang="zh-CN" dirty="0"/>
                  <a:t>)</a:t>
                </a:r>
                <a:r>
                  <a:rPr lang="zh-CN" altLang="en-US" dirty="0"/>
                  <a:t>，最终回到起点</a:t>
                </a:r>
                <a14:m>
                  <m:oMath xmlns:m="http://schemas.openxmlformats.org/officeDocument/2006/math">
                    <m:r>
                      <a:rPr lang="en-US" altLang="zh-CN" i="1" dirty="0" smtClean="0">
                        <a:latin typeface="Cambria Math" panose="02040503050406030204" pitchFamily="18" charset="0"/>
                      </a:rPr>
                      <m:t>𝑆</m:t>
                    </m:r>
                  </m:oMath>
                </a14:m>
                <a:r>
                  <a:rPr lang="zh-CN" altLang="en-US" dirty="0"/>
                  <a:t>，则称该路径为欧拉回路，存在欧拉回路的无向图被称为欧拉图。</a:t>
                </a:r>
                <a:endParaRPr lang="en-US" altLang="zh-CN" dirty="0"/>
              </a:p>
              <a:p>
                <a:r>
                  <a:rPr lang="en-US" altLang="zh-CN" dirty="0"/>
                  <a:t>1</a:t>
                </a:r>
                <a:r>
                  <a:rPr lang="zh-CN" altLang="en-US" dirty="0"/>
                  <a:t>：给定一张无向图，若存在一条从节点</a:t>
                </a:r>
                <a14:m>
                  <m:oMath xmlns:m="http://schemas.openxmlformats.org/officeDocument/2006/math">
                    <m:r>
                      <a:rPr lang="en-US" altLang="zh-CN" i="1" dirty="0" smtClean="0">
                        <a:latin typeface="Cambria Math" panose="02040503050406030204" pitchFamily="18" charset="0"/>
                      </a:rPr>
                      <m:t>𝑆</m:t>
                    </m:r>
                  </m:oMath>
                </a14:m>
                <a:r>
                  <a:rPr lang="zh-CN" altLang="en-US" dirty="0"/>
                  <a:t>到节点</a:t>
                </a:r>
                <a14:m>
                  <m:oMath xmlns:m="http://schemas.openxmlformats.org/officeDocument/2006/math">
                    <m:r>
                      <a:rPr lang="en-US" altLang="zh-CN" i="1" dirty="0" smtClean="0">
                        <a:latin typeface="Cambria Math" panose="02040503050406030204" pitchFamily="18" charset="0"/>
                      </a:rPr>
                      <m:t>𝑇</m:t>
                    </m:r>
                  </m:oMath>
                </a14:m>
                <a:r>
                  <a:rPr lang="zh-CN" altLang="en-US" dirty="0"/>
                  <a:t>的路径，恰好不重不漏的经过每条边一次</a:t>
                </a:r>
                <a:r>
                  <a:rPr lang="en-US" altLang="zh-CN" dirty="0"/>
                  <a:t>(</a:t>
                </a:r>
                <a:r>
                  <a:rPr lang="zh-CN" altLang="en-US" dirty="0"/>
                  <a:t>可以重复经过图中的节点</a:t>
                </a:r>
                <a:r>
                  <a:rPr lang="en-US" altLang="zh-CN" dirty="0"/>
                  <a:t>)</a:t>
                </a:r>
                <a:r>
                  <a:rPr lang="zh-CN" altLang="en-US" dirty="0"/>
                  <a:t>，则称该路径为欧拉路径。</a:t>
                </a:r>
                <a:endParaRPr lang="en-US" altLang="zh-CN" dirty="0"/>
              </a:p>
            </p:txBody>
          </p:sp>
        </mc:Choice>
        <mc:Fallback xmlns="">
          <p:sp>
            <p:nvSpPr>
              <p:cNvPr id="3" name="内容占位符 2">
                <a:extLst>
                  <a:ext uri="{FF2B5EF4-FFF2-40B4-BE49-F238E27FC236}">
                    <a16:creationId xmlns:a16="http://schemas.microsoft.com/office/drawing/2014/main" id="{3B9E4EC1-9705-45E2-B462-76FA9F70FB7D}"/>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23766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6EC3EB-CAB4-4BDB-949C-441AA0F7116D}"/>
              </a:ext>
            </a:extLst>
          </p:cNvPr>
          <p:cNvSpPr>
            <a:spLocks noGrp="1"/>
          </p:cNvSpPr>
          <p:nvPr>
            <p:ph type="title"/>
          </p:nvPr>
        </p:nvSpPr>
        <p:spPr/>
        <p:txBody>
          <a:bodyPr/>
          <a:lstStyle/>
          <a:p>
            <a:r>
              <a:rPr lang="zh-CN" altLang="en-US" dirty="0"/>
              <a:t>欧拉回路与欧拉路径</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F3BC8C9-13F7-47DC-A73E-D390D7F8967A}"/>
                  </a:ext>
                </a:extLst>
              </p:cNvPr>
              <p:cNvSpPr>
                <a:spLocks noGrp="1"/>
              </p:cNvSpPr>
              <p:nvPr>
                <p:ph idx="1"/>
              </p:nvPr>
            </p:nvSpPr>
            <p:spPr/>
            <p:txBody>
              <a:bodyPr/>
              <a:lstStyle/>
              <a:p>
                <a:r>
                  <a:rPr lang="zh-CN" altLang="en-US" dirty="0"/>
                  <a:t>一张图是欧拉图，当且仅当无向图连通且每个点的度数都为偶数。</a:t>
                </a:r>
                <a:endParaRPr lang="en-US" altLang="zh-CN" dirty="0"/>
              </a:p>
              <a:p>
                <a:r>
                  <a:rPr lang="zh-CN" altLang="en-US" dirty="0"/>
                  <a:t>一张图存在欧拉路径，当且仅当无向图连通且图中恰好有两个点的度数为奇数，其他节点的度数为偶数。这两个度数为奇数的结点就是欧拉路径的起点</a:t>
                </a:r>
                <a14:m>
                  <m:oMath xmlns:m="http://schemas.openxmlformats.org/officeDocument/2006/math">
                    <m:r>
                      <a:rPr lang="en-US" altLang="zh-CN" i="1" dirty="0" smtClean="0">
                        <a:latin typeface="Cambria Math" panose="02040503050406030204" pitchFamily="18" charset="0"/>
                      </a:rPr>
                      <m:t>𝑆</m:t>
                    </m:r>
                  </m:oMath>
                </a14:m>
                <a:r>
                  <a:rPr lang="zh-CN" altLang="en-US" dirty="0"/>
                  <a:t>和终点</a:t>
                </a:r>
                <a14:m>
                  <m:oMath xmlns:m="http://schemas.openxmlformats.org/officeDocument/2006/math">
                    <m:r>
                      <a:rPr lang="en-US" altLang="zh-CN" i="1" dirty="0" smtClean="0">
                        <a:latin typeface="Cambria Math" panose="02040503050406030204" pitchFamily="18" charset="0"/>
                      </a:rPr>
                      <m:t>𝑇</m:t>
                    </m:r>
                  </m:oMath>
                </a14:m>
                <a:r>
                  <a:rPr lang="zh-CN" altLang="en-US" dirty="0"/>
                  <a:t>。</a:t>
                </a:r>
                <a:endParaRPr lang="en-US" altLang="zh-CN" dirty="0"/>
              </a:p>
              <a:p>
                <a:r>
                  <a:rPr lang="zh-CN" altLang="en-US" sz="1800" strike="sngStrike" dirty="0"/>
                  <a:t>鉴于大家刚刚学过离散数学，所以证明略。</a:t>
                </a:r>
              </a:p>
            </p:txBody>
          </p:sp>
        </mc:Choice>
        <mc:Fallback xmlns="">
          <p:sp>
            <p:nvSpPr>
              <p:cNvPr id="3" name="内容占位符 2">
                <a:extLst>
                  <a:ext uri="{FF2B5EF4-FFF2-40B4-BE49-F238E27FC236}">
                    <a16:creationId xmlns:a16="http://schemas.microsoft.com/office/drawing/2014/main" id="{2F3BC8C9-13F7-47DC-A73E-D390D7F8967A}"/>
                  </a:ext>
                </a:extLst>
              </p:cNvPr>
              <p:cNvSpPr>
                <a:spLocks noGrp="1" noRot="1" noChangeAspect="1" noMove="1" noResize="1" noEditPoints="1" noAdjustHandles="1" noChangeArrowheads="1" noChangeShapeType="1" noTextEdit="1"/>
              </p:cNvSpPr>
              <p:nvPr>
                <p:ph idx="1"/>
              </p:nvPr>
            </p:nvSpPr>
            <p:spPr>
              <a:blipFill>
                <a:blip r:embed="rId2"/>
                <a:stretch>
                  <a:fillRect l="-1043" t="-2521" r="-318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202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F6D1F69D-B50F-4CBC-B0E3-F0490729EF86}"/>
                  </a:ext>
                </a:extLst>
              </p:cNvPr>
              <p:cNvSpPr>
                <a:spLocks noGrp="1"/>
              </p:cNvSpPr>
              <p:nvPr>
                <p:ph type="title"/>
              </p:nvPr>
            </p:nvSpPr>
            <p:spPr/>
            <p:txBody>
              <a:bodyPr/>
              <a:lstStyle/>
              <a:p>
                <a14:m>
                  <m:oMath xmlns:m="http://schemas.openxmlformats.org/officeDocument/2006/math">
                    <m:r>
                      <a:rPr lang="en-US" altLang="zh-CN" i="1" dirty="0" smtClean="0">
                        <a:latin typeface="Cambria Math" panose="02040503050406030204" pitchFamily="18" charset="0"/>
                      </a:rPr>
                      <m:t>𝑏</m:t>
                    </m:r>
                    <m:r>
                      <a:rPr lang="en-US" altLang="zh-CN" i="1" dirty="0" err="1" smtClean="0">
                        <a:latin typeface="Cambria Math" panose="02040503050406030204" pitchFamily="18" charset="0"/>
                      </a:rPr>
                      <m:t>𝑓𝑠</m:t>
                    </m:r>
                  </m:oMath>
                </a14:m>
                <a:r>
                  <a:rPr lang="zh-CN" altLang="en-US" dirty="0"/>
                  <a:t>回顾与拓展</a:t>
                </a:r>
              </a:p>
            </p:txBody>
          </p:sp>
        </mc:Choice>
        <mc:Fallback xmlns="">
          <p:sp>
            <p:nvSpPr>
              <p:cNvPr id="2" name="标题 1">
                <a:extLst>
                  <a:ext uri="{FF2B5EF4-FFF2-40B4-BE49-F238E27FC236}">
                    <a16:creationId xmlns:a16="http://schemas.microsoft.com/office/drawing/2014/main" id="{F6D1F69D-B50F-4CBC-B0E3-F0490729EF86}"/>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197B61B-BA38-4382-A591-395B9E61551A}"/>
                  </a:ext>
                </a:extLst>
              </p:cNvPr>
              <p:cNvSpPr>
                <a:spLocks noGrp="1"/>
              </p:cNvSpPr>
              <p:nvPr>
                <p:ph idx="1"/>
              </p:nvPr>
            </p:nvSpPr>
            <p:spPr/>
            <p:txBody>
              <a:bodyPr/>
              <a:lstStyle/>
              <a:p>
                <a:r>
                  <a:rPr lang="en-US" altLang="zh-CN" dirty="0"/>
                  <a:t>1</a:t>
                </a:r>
                <a:r>
                  <a:rPr lang="zh-CN" altLang="en-US" dirty="0"/>
                  <a:t>：</a:t>
                </a:r>
                <a14:m>
                  <m:oMath xmlns:m="http://schemas.openxmlformats.org/officeDocument/2006/math">
                    <m:r>
                      <a:rPr lang="en-US" altLang="zh-CN" i="1" dirty="0" smtClean="0">
                        <a:latin typeface="Cambria Math" panose="02040503050406030204" pitchFamily="18" charset="0"/>
                      </a:rPr>
                      <m:t>𝑏𝑓𝑠</m:t>
                    </m:r>
                  </m:oMath>
                </a14:m>
                <a:r>
                  <a:rPr lang="zh-CN" altLang="en-US" dirty="0"/>
                  <a:t>具有</a:t>
                </a:r>
                <a:r>
                  <a:rPr lang="en-US" altLang="zh-CN" dirty="0"/>
                  <a:t>”</a:t>
                </a:r>
                <a:r>
                  <a:rPr lang="zh-CN" altLang="en-US" dirty="0"/>
                  <a:t>两段性</a:t>
                </a:r>
                <a:r>
                  <a:rPr lang="en-US" altLang="zh-CN" dirty="0"/>
                  <a:t>”</a:t>
                </a:r>
                <a:r>
                  <a:rPr lang="zh-CN" altLang="en-US" dirty="0"/>
                  <a:t>和</a:t>
                </a:r>
                <a:r>
                  <a:rPr lang="en-US" altLang="zh-CN" dirty="0"/>
                  <a:t>”</a:t>
                </a:r>
                <a:r>
                  <a:rPr lang="zh-CN" altLang="en-US" dirty="0"/>
                  <a:t>单调性</a:t>
                </a:r>
                <a:r>
                  <a:rPr lang="en-US" altLang="zh-CN" dirty="0"/>
                  <a:t>”</a:t>
                </a:r>
                <a:r>
                  <a:rPr lang="zh-CN" altLang="en-US" dirty="0"/>
                  <a:t>。</a:t>
                </a:r>
                <a:endParaRPr lang="en-US" altLang="zh-CN" dirty="0"/>
              </a:p>
              <a:p>
                <a:r>
                  <a:rPr lang="en-US" altLang="zh-CN" dirty="0"/>
                  <a:t>2</a:t>
                </a:r>
                <a:r>
                  <a:rPr lang="zh-CN" altLang="en-US" dirty="0"/>
                  <a:t>：我们采用队列作为辅助结构是因为每次拓展的代价都为</a:t>
                </a:r>
                <a:r>
                  <a:rPr lang="en-US" altLang="zh-CN" dirty="0"/>
                  <a:t>”1”</a:t>
                </a:r>
                <a:r>
                  <a:rPr lang="zh-CN" altLang="en-US" dirty="0"/>
                  <a:t>。</a:t>
                </a:r>
                <a:endParaRPr lang="en-US" altLang="zh-CN" dirty="0"/>
              </a:p>
              <a:p>
                <a:r>
                  <a:rPr lang="en-US" altLang="zh-CN" dirty="0"/>
                  <a:t>3</a:t>
                </a:r>
                <a:r>
                  <a:rPr lang="zh-CN" altLang="en-US" dirty="0"/>
                  <a:t>：当拓展代价不为</a:t>
                </a:r>
                <a:r>
                  <a:rPr lang="en-US" altLang="zh-CN" dirty="0"/>
                  <a:t>”1”</a:t>
                </a:r>
                <a:r>
                  <a:rPr lang="zh-CN" altLang="en-US" dirty="0"/>
                  <a:t>时，可以考虑采用更高级的队列来辅助。</a:t>
                </a:r>
                <a:endParaRPr lang="en-US" altLang="zh-CN"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B197B61B-BA38-4382-A591-395B9E61551A}"/>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541377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23EFD-68D6-495E-9093-F6464A35455A}"/>
              </a:ext>
            </a:extLst>
          </p:cNvPr>
          <p:cNvSpPr>
            <a:spLocks noGrp="1"/>
          </p:cNvSpPr>
          <p:nvPr>
            <p:ph type="title"/>
          </p:nvPr>
        </p:nvSpPr>
        <p:spPr/>
        <p:txBody>
          <a:bodyPr/>
          <a:lstStyle/>
          <a:p>
            <a:r>
              <a:rPr lang="zh-CN" altLang="en-US" dirty="0"/>
              <a:t>判定：</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65C1F93-C74D-48A6-A7D3-20D723020622}"/>
                  </a:ext>
                </a:extLst>
              </p:cNvPr>
              <p:cNvSpPr>
                <a:spLocks noGrp="1"/>
              </p:cNvSpPr>
              <p:nvPr>
                <p:ph idx="1"/>
              </p:nvPr>
            </p:nvSpPr>
            <p:spPr/>
            <p:txBody>
              <a:bodyPr/>
              <a:lstStyle/>
              <a:p>
                <a:r>
                  <a:rPr lang="zh-CN" altLang="en-US" dirty="0"/>
                  <a:t>在判定无向图存在欧拉回路后，我们可以借助</a:t>
                </a:r>
                <a14:m>
                  <m:oMath xmlns:m="http://schemas.openxmlformats.org/officeDocument/2006/math">
                    <m:r>
                      <a:rPr lang="en-US" altLang="zh-CN" i="1" dirty="0" smtClean="0">
                        <a:latin typeface="Cambria Math" panose="02040503050406030204" pitchFamily="18" charset="0"/>
                      </a:rPr>
                      <m:t>𝑑𝑓𝑠</m:t>
                    </m:r>
                  </m:oMath>
                </a14:m>
                <a:r>
                  <a:rPr lang="zh-CN" altLang="en-US" dirty="0"/>
                  <a:t>和</a:t>
                </a:r>
                <a14:m>
                  <m:oMath xmlns:m="http://schemas.openxmlformats.org/officeDocument/2006/math">
                    <m:r>
                      <a:rPr lang="en-US" altLang="zh-CN" i="1" dirty="0" smtClean="0">
                        <a:latin typeface="Cambria Math" panose="02040503050406030204" pitchFamily="18" charset="0"/>
                      </a:rPr>
                      <m:t>𝑠𝑡𝑎𝑐𝑘</m:t>
                    </m:r>
                  </m:oMath>
                </a14:m>
                <a:r>
                  <a:rPr lang="zh-CN" altLang="en-US" dirty="0"/>
                  <a:t>来求出欧拉回路的一个具体的方案。</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065C1F93-C74D-48A6-A7D3-20D723020622}"/>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82739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200F20-AFEA-41B2-A7B3-40E1168FC94B}"/>
              </a:ext>
            </a:extLst>
          </p:cNvPr>
          <p:cNvSpPr>
            <a:spLocks noGrp="1"/>
          </p:cNvSpPr>
          <p:nvPr>
            <p:ph type="title"/>
          </p:nvPr>
        </p:nvSpPr>
        <p:spPr/>
        <p:txBody>
          <a:bodyPr/>
          <a:lstStyle/>
          <a:p>
            <a:r>
              <a:rPr lang="en-US" altLang="zh-CN" dirty="0"/>
              <a:t>3: </a:t>
            </a:r>
            <a:r>
              <a:rPr lang="zh-CN" altLang="en-US" dirty="0"/>
              <a:t>二分图</a:t>
            </a:r>
          </a:p>
        </p:txBody>
      </p:sp>
      <p:sp>
        <p:nvSpPr>
          <p:cNvPr id="3" name="内容占位符 2">
            <a:extLst>
              <a:ext uri="{FF2B5EF4-FFF2-40B4-BE49-F238E27FC236}">
                <a16:creationId xmlns:a16="http://schemas.microsoft.com/office/drawing/2014/main" id="{A71EEA61-BE9F-49BE-AECC-87C1E8A648A4}"/>
              </a:ext>
            </a:extLst>
          </p:cNvPr>
          <p:cNvSpPr>
            <a:spLocks noGrp="1"/>
          </p:cNvSpPr>
          <p:nvPr>
            <p:ph idx="1"/>
          </p:nvPr>
        </p:nvSpPr>
        <p:spPr/>
        <p:txBody>
          <a:bodyPr/>
          <a:lstStyle/>
          <a:p>
            <a:r>
              <a:rPr lang="en-US" altLang="zh-CN" dirty="0"/>
              <a:t>0</a:t>
            </a:r>
            <a:r>
              <a:rPr lang="zh-CN" altLang="en-US" dirty="0"/>
              <a:t>：二分图的定义</a:t>
            </a:r>
            <a:endParaRPr lang="en-US" altLang="zh-CN" dirty="0"/>
          </a:p>
          <a:p>
            <a:r>
              <a:rPr lang="en-US" altLang="zh-CN" dirty="0"/>
              <a:t>1</a:t>
            </a:r>
            <a:r>
              <a:rPr lang="zh-CN" altLang="en-US" dirty="0"/>
              <a:t>：染色法判定二分图</a:t>
            </a:r>
            <a:endParaRPr lang="en-US" altLang="zh-CN" dirty="0"/>
          </a:p>
          <a:p>
            <a:r>
              <a:rPr lang="en-US" altLang="zh-CN" dirty="0"/>
              <a:t>2</a:t>
            </a:r>
            <a:r>
              <a:rPr lang="zh-CN" altLang="en-US" dirty="0"/>
              <a:t>：匈牙利算法</a:t>
            </a:r>
            <a:r>
              <a:rPr lang="en-US" altLang="zh-CN" dirty="0"/>
              <a:t>(</a:t>
            </a:r>
            <a:r>
              <a:rPr lang="zh-CN" altLang="en-US" dirty="0"/>
              <a:t>增广路算法</a:t>
            </a:r>
            <a:r>
              <a:rPr lang="en-US" altLang="zh-CN" dirty="0"/>
              <a:t>)</a:t>
            </a:r>
            <a:r>
              <a:rPr lang="zh-CN" altLang="en-US" dirty="0"/>
              <a:t>求二分图最大匹配</a:t>
            </a:r>
            <a:endParaRPr lang="en-US" altLang="zh-CN" dirty="0"/>
          </a:p>
          <a:p>
            <a:r>
              <a:rPr lang="en-US" altLang="zh-CN" dirty="0">
                <a:solidFill>
                  <a:schemeClr val="bg2">
                    <a:lumMod val="90000"/>
                  </a:schemeClr>
                </a:solidFill>
              </a:rPr>
              <a:t>//3</a:t>
            </a:r>
            <a:r>
              <a:rPr lang="zh-CN" altLang="en-US" dirty="0">
                <a:solidFill>
                  <a:schemeClr val="bg2">
                    <a:lumMod val="90000"/>
                  </a:schemeClr>
                </a:solidFill>
              </a:rPr>
              <a:t>：二分图带权匹配</a:t>
            </a:r>
            <a:endParaRPr lang="en-US" altLang="zh-CN" dirty="0">
              <a:solidFill>
                <a:schemeClr val="bg2">
                  <a:lumMod val="90000"/>
                </a:schemeClr>
              </a:solidFill>
            </a:endParaRPr>
          </a:p>
          <a:p>
            <a:r>
              <a:rPr lang="en-US" altLang="zh-CN" dirty="0">
                <a:solidFill>
                  <a:schemeClr val="bg2">
                    <a:lumMod val="90000"/>
                  </a:schemeClr>
                </a:solidFill>
              </a:rPr>
              <a:t>//4</a:t>
            </a:r>
            <a:r>
              <a:rPr lang="zh-CN" altLang="en-US" dirty="0">
                <a:solidFill>
                  <a:schemeClr val="bg2">
                    <a:lumMod val="90000"/>
                  </a:schemeClr>
                </a:solidFill>
              </a:rPr>
              <a:t>：二分图最小点覆盖</a:t>
            </a:r>
            <a:endParaRPr lang="en-US" altLang="zh-CN" dirty="0">
              <a:solidFill>
                <a:schemeClr val="bg2">
                  <a:lumMod val="90000"/>
                </a:schemeClr>
              </a:solidFill>
            </a:endParaRPr>
          </a:p>
          <a:p>
            <a:r>
              <a:rPr lang="en-US" altLang="zh-CN" dirty="0">
                <a:solidFill>
                  <a:schemeClr val="bg2">
                    <a:lumMod val="90000"/>
                  </a:schemeClr>
                </a:solidFill>
              </a:rPr>
              <a:t>//5</a:t>
            </a:r>
            <a:r>
              <a:rPr lang="zh-CN" altLang="en-US" dirty="0">
                <a:solidFill>
                  <a:schemeClr val="bg2">
                    <a:lumMod val="90000"/>
                  </a:schemeClr>
                </a:solidFill>
              </a:rPr>
              <a:t>：二分图最大独立集</a:t>
            </a:r>
          </a:p>
        </p:txBody>
      </p:sp>
    </p:spTree>
    <p:extLst>
      <p:ext uri="{BB962C8B-B14F-4D97-AF65-F5344CB8AC3E}">
        <p14:creationId xmlns:p14="http://schemas.microsoft.com/office/powerpoint/2010/main" val="2824832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2C4E40-136E-4116-AA4B-418C1C1C2DA1}"/>
              </a:ext>
            </a:extLst>
          </p:cNvPr>
          <p:cNvSpPr>
            <a:spLocks noGrp="1"/>
          </p:cNvSpPr>
          <p:nvPr>
            <p:ph type="title"/>
          </p:nvPr>
        </p:nvSpPr>
        <p:spPr/>
        <p:txBody>
          <a:bodyPr/>
          <a:lstStyle/>
          <a:p>
            <a:r>
              <a:rPr lang="en-US" altLang="zh-CN" dirty="0"/>
              <a:t>3.0</a:t>
            </a:r>
            <a:r>
              <a:rPr lang="zh-CN" altLang="en-US" dirty="0"/>
              <a:t>：二分图的定义</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27E3307-5F08-4386-BAD0-7336C883192A}"/>
                  </a:ext>
                </a:extLst>
              </p:cNvPr>
              <p:cNvSpPr>
                <a:spLocks noGrp="1"/>
              </p:cNvSpPr>
              <p:nvPr>
                <p:ph idx="1"/>
              </p:nvPr>
            </p:nvSpPr>
            <p:spPr/>
            <p:txBody>
              <a:bodyPr/>
              <a:lstStyle/>
              <a:p>
                <a:r>
                  <a:rPr lang="zh-CN" altLang="en-US" dirty="0"/>
                  <a:t>如果一张无向图的</a:t>
                </a:r>
                <a14:m>
                  <m:oMath xmlns:m="http://schemas.openxmlformats.org/officeDocument/2006/math">
                    <m:r>
                      <a:rPr lang="en-US" altLang="zh-CN" i="1" dirty="0" smtClean="0">
                        <a:latin typeface="Cambria Math" panose="02040503050406030204" pitchFamily="18" charset="0"/>
                      </a:rPr>
                      <m:t>𝑁</m:t>
                    </m:r>
                  </m:oMath>
                </a14:m>
                <a:r>
                  <a:rPr lang="zh-CN" altLang="en-US" dirty="0"/>
                  <a:t>个节点</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𝑁</m:t>
                    </m:r>
                    <m:r>
                      <a:rPr lang="zh-CN" altLang="en-US" i="1" dirty="0">
                        <a:latin typeface="Cambria Math" panose="02040503050406030204" pitchFamily="18" charset="0"/>
                      </a:rPr>
                      <m:t>≥</m:t>
                    </m:r>
                    <m:r>
                      <a:rPr lang="en-US" altLang="zh-CN" i="1" dirty="0">
                        <a:latin typeface="Cambria Math" panose="02040503050406030204" pitchFamily="18" charset="0"/>
                      </a:rPr>
                      <m:t>2)</m:t>
                    </m:r>
                  </m:oMath>
                </a14:m>
                <a:r>
                  <a:rPr lang="zh-CN" altLang="en-US" dirty="0"/>
                  <a:t>可以分成</a:t>
                </a:r>
                <a14:m>
                  <m:oMath xmlns:m="http://schemas.openxmlformats.org/officeDocument/2006/math">
                    <m:r>
                      <a:rPr lang="en-US" altLang="zh-CN" i="1" dirty="0" smtClean="0">
                        <a:latin typeface="Cambria Math" panose="02040503050406030204" pitchFamily="18" charset="0"/>
                      </a:rPr>
                      <m:t>𝐴</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𝐵</m:t>
                    </m:r>
                  </m:oMath>
                </a14:m>
                <a:r>
                  <a:rPr lang="zh-CN" altLang="en-US" dirty="0"/>
                  <a:t>两个非空集合，其中</a:t>
                </a:r>
                <a14:m>
                  <m:oMath xmlns:m="http://schemas.openxmlformats.org/officeDocument/2006/math">
                    <m:r>
                      <a:rPr lang="en-US" altLang="zh-CN" i="1" dirty="0" smtClean="0">
                        <a:latin typeface="Cambria Math" panose="02040503050406030204" pitchFamily="18" charset="0"/>
                      </a:rPr>
                      <m:t>𝐴</m:t>
                    </m:r>
                    <m:r>
                      <a:rPr lang="zh-CN" altLang="en-US" i="1" dirty="0">
                        <a:latin typeface="Cambria Math" panose="02040503050406030204" pitchFamily="18" charset="0"/>
                      </a:rPr>
                      <m:t>∩</m:t>
                    </m:r>
                    <m:r>
                      <a:rPr lang="en-US" altLang="zh-CN" i="1" dirty="0">
                        <a:latin typeface="Cambria Math" panose="02040503050406030204" pitchFamily="18" charset="0"/>
                      </a:rPr>
                      <m:t>𝐵</m:t>
                    </m:r>
                    <m:r>
                      <a:rPr lang="en-US" altLang="zh-CN" i="1" dirty="0">
                        <a:latin typeface="Cambria Math" panose="02040503050406030204" pitchFamily="18" charset="0"/>
                      </a:rPr>
                      <m:t>=∅</m:t>
                    </m:r>
                  </m:oMath>
                </a14:m>
                <a:r>
                  <a:rPr lang="zh-CN" altLang="en-US" dirty="0"/>
                  <a:t>，并且在同一集合内的点之间都没有边相连，那么这张无向图就是一张二分图。</a:t>
                </a:r>
                <a:endParaRPr lang="en-US" altLang="zh-CN" dirty="0"/>
              </a:p>
            </p:txBody>
          </p:sp>
        </mc:Choice>
        <mc:Fallback xmlns="">
          <p:sp>
            <p:nvSpPr>
              <p:cNvPr id="3" name="内容占位符 2">
                <a:extLst>
                  <a:ext uri="{FF2B5EF4-FFF2-40B4-BE49-F238E27FC236}">
                    <a16:creationId xmlns:a16="http://schemas.microsoft.com/office/drawing/2014/main" id="{527E3307-5F08-4386-BAD0-7336C883192A}"/>
                  </a:ext>
                </a:extLst>
              </p:cNvPr>
              <p:cNvSpPr>
                <a:spLocks noGrp="1" noRot="1" noChangeAspect="1" noMove="1" noResize="1" noEditPoints="1" noAdjustHandles="1" noChangeArrowheads="1" noChangeShapeType="1" noTextEdit="1"/>
              </p:cNvSpPr>
              <p:nvPr>
                <p:ph idx="1"/>
              </p:nvPr>
            </p:nvSpPr>
            <p:spPr>
              <a:blipFill>
                <a:blip r:embed="rId2"/>
                <a:stretch>
                  <a:fillRect l="-1043" t="-2381" r="-8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85610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24F98-FB72-4FB3-8941-EFAC56821376}"/>
              </a:ext>
            </a:extLst>
          </p:cNvPr>
          <p:cNvSpPr>
            <a:spLocks noGrp="1"/>
          </p:cNvSpPr>
          <p:nvPr>
            <p:ph type="title"/>
          </p:nvPr>
        </p:nvSpPr>
        <p:spPr/>
        <p:txBody>
          <a:bodyPr/>
          <a:lstStyle/>
          <a:p>
            <a:r>
              <a:rPr lang="en-US" altLang="zh-CN" dirty="0"/>
              <a:t>3.1</a:t>
            </a:r>
            <a:r>
              <a:rPr lang="zh-CN" altLang="en-US" dirty="0"/>
              <a:t>：染色法判定二分图</a:t>
            </a:r>
          </a:p>
        </p:txBody>
      </p:sp>
      <p:sp>
        <p:nvSpPr>
          <p:cNvPr id="3" name="内容占位符 2">
            <a:extLst>
              <a:ext uri="{FF2B5EF4-FFF2-40B4-BE49-F238E27FC236}">
                <a16:creationId xmlns:a16="http://schemas.microsoft.com/office/drawing/2014/main" id="{A674F963-A722-407A-8AAC-3B1D381847B8}"/>
              </a:ext>
            </a:extLst>
          </p:cNvPr>
          <p:cNvSpPr>
            <a:spLocks noGrp="1"/>
          </p:cNvSpPr>
          <p:nvPr>
            <p:ph idx="1"/>
          </p:nvPr>
        </p:nvSpPr>
        <p:spPr/>
        <p:txBody>
          <a:bodyPr/>
          <a:lstStyle/>
          <a:p>
            <a:r>
              <a:rPr lang="zh-CN" altLang="en-US" dirty="0"/>
              <a:t>定理：一张图是二分图，当且仅当图中不存在奇环</a:t>
            </a:r>
            <a:r>
              <a:rPr lang="en-US" altLang="zh-CN" dirty="0"/>
              <a:t>(</a:t>
            </a:r>
            <a:r>
              <a:rPr lang="zh-CN" altLang="en-US" dirty="0"/>
              <a:t>长度为奇数的环</a:t>
            </a:r>
            <a:r>
              <a:rPr lang="en-US" altLang="zh-CN" dirty="0"/>
              <a:t>)</a:t>
            </a:r>
            <a:r>
              <a:rPr lang="zh-CN" altLang="en-US" dirty="0"/>
              <a:t>。</a:t>
            </a:r>
            <a:endParaRPr lang="en-US" altLang="zh-CN" dirty="0"/>
          </a:p>
          <a:p>
            <a:r>
              <a:rPr lang="zh-CN" altLang="en-US" dirty="0"/>
              <a:t>染色法：判断一个图是不是二分图</a:t>
            </a:r>
            <a:endParaRPr lang="en-US" altLang="zh-CN" dirty="0"/>
          </a:p>
          <a:p>
            <a:r>
              <a:rPr lang="zh-CN" altLang="en-US" dirty="0"/>
              <a:t>举个栗子：</a:t>
            </a:r>
            <a:endParaRPr lang="en-US" altLang="zh-CN" dirty="0"/>
          </a:p>
          <a:p>
            <a:r>
              <a:rPr lang="en-US" altLang="zh-CN" dirty="0"/>
              <a:t>121212…</a:t>
            </a:r>
            <a:r>
              <a:rPr lang="zh-CN" altLang="en-US" dirty="0"/>
              <a:t>染个色，没有矛盾就是二分图</a:t>
            </a:r>
          </a:p>
        </p:txBody>
      </p:sp>
    </p:spTree>
    <p:extLst>
      <p:ext uri="{BB962C8B-B14F-4D97-AF65-F5344CB8AC3E}">
        <p14:creationId xmlns:p14="http://schemas.microsoft.com/office/powerpoint/2010/main" val="27985547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F45EB4-2860-4D99-B307-438C7F543E79}"/>
              </a:ext>
            </a:extLst>
          </p:cNvPr>
          <p:cNvSpPr>
            <a:spLocks noGrp="1"/>
          </p:cNvSpPr>
          <p:nvPr>
            <p:ph type="title"/>
          </p:nvPr>
        </p:nvSpPr>
        <p:spPr/>
        <p:txBody>
          <a:bodyPr/>
          <a:lstStyle/>
          <a:p>
            <a:r>
              <a:rPr lang="zh-CN" altLang="en-US" dirty="0"/>
              <a:t>复杂度分析</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006033D-051F-44A2-9F9E-E0661EB9F04B}"/>
                  </a:ext>
                </a:extLst>
              </p:cNvPr>
              <p:cNvSpPr>
                <a:spLocks noGrp="1"/>
              </p:cNvSpPr>
              <p:nvPr>
                <p:ph idx="1"/>
              </p:nvPr>
            </p:nvSpPr>
            <p:spPr/>
            <p:txBody>
              <a:bodyPr/>
              <a:lstStyle/>
              <a:p>
                <a:r>
                  <a:rPr lang="zh-CN" altLang="en-US" dirty="0"/>
                  <a:t>由于要遍历</a:t>
                </a:r>
                <a14:m>
                  <m:oMath xmlns:m="http://schemas.openxmlformats.org/officeDocument/2006/math">
                    <m:r>
                      <a:rPr lang="en-US" altLang="zh-CN" i="1" dirty="0" smtClean="0">
                        <a:latin typeface="Cambria Math" panose="02040503050406030204" pitchFamily="18" charset="0"/>
                      </a:rPr>
                      <m:t>𝑛</m:t>
                    </m:r>
                  </m:oMath>
                </a14:m>
                <a:r>
                  <a:rPr lang="zh-CN" altLang="en-US" dirty="0"/>
                  <a:t>个点，</a:t>
                </a:r>
                <a14:m>
                  <m:oMath xmlns:m="http://schemas.openxmlformats.org/officeDocument/2006/math">
                    <m:r>
                      <a:rPr lang="en-US" altLang="zh-CN" i="1" dirty="0" smtClean="0">
                        <a:latin typeface="Cambria Math" panose="02040503050406030204" pitchFamily="18" charset="0"/>
                      </a:rPr>
                      <m:t>𝑚</m:t>
                    </m:r>
                  </m:oMath>
                </a14:m>
                <a:r>
                  <a:rPr lang="zh-CN" altLang="en-US" dirty="0"/>
                  <a:t>条边，所以染色法的时间复杂度是</a:t>
                </a:r>
                <a14:m>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err="1" smtClean="0">
                        <a:latin typeface="Cambria Math" panose="02040503050406030204" pitchFamily="18" charset="0"/>
                      </a:rPr>
                      <m:t>𝑛</m:t>
                    </m:r>
                    <m:r>
                      <a:rPr lang="en-US" altLang="zh-CN" i="1" dirty="0" err="1" smtClean="0">
                        <a:latin typeface="Cambria Math" panose="02040503050406030204" pitchFamily="18" charset="0"/>
                      </a:rPr>
                      <m:t>+</m:t>
                    </m:r>
                    <m:r>
                      <a:rPr lang="en-US" altLang="zh-CN" i="1" dirty="0" err="1" smtClean="0">
                        <a:latin typeface="Cambria Math" panose="02040503050406030204" pitchFamily="18" charset="0"/>
                      </a:rPr>
                      <m:t>𝑚</m:t>
                    </m:r>
                    <m:r>
                      <a:rPr lang="en-US" altLang="zh-CN" i="1" dirty="0" smtClean="0">
                        <a:latin typeface="Cambria Math" panose="02040503050406030204" pitchFamily="18" charset="0"/>
                      </a:rPr>
                      <m:t>)</m:t>
                    </m:r>
                  </m:oMath>
                </a14:m>
                <a:r>
                  <a:rPr lang="zh-CN" altLang="en-US" dirty="0"/>
                  <a:t>的</a:t>
                </a:r>
                <a:endParaRPr lang="en-US" altLang="zh-CN" dirty="0"/>
              </a:p>
            </p:txBody>
          </p:sp>
        </mc:Choice>
        <mc:Fallback xmlns="">
          <p:sp>
            <p:nvSpPr>
              <p:cNvPr id="3" name="内容占位符 2">
                <a:extLst>
                  <a:ext uri="{FF2B5EF4-FFF2-40B4-BE49-F238E27FC236}">
                    <a16:creationId xmlns:a16="http://schemas.microsoft.com/office/drawing/2014/main" id="{1006033D-051F-44A2-9F9E-E0661EB9F04B}"/>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993490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842917-18DF-4D54-ABAD-49DA94E40E6F}"/>
              </a:ext>
            </a:extLst>
          </p:cNvPr>
          <p:cNvSpPr>
            <a:spLocks noGrp="1"/>
          </p:cNvSpPr>
          <p:nvPr>
            <p:ph type="title"/>
          </p:nvPr>
        </p:nvSpPr>
        <p:spPr/>
        <p:txBody>
          <a:bodyPr>
            <a:normAutofit/>
          </a:bodyPr>
          <a:lstStyle/>
          <a:p>
            <a:r>
              <a:rPr lang="en-US" altLang="zh-CN" dirty="0"/>
              <a:t>3.2: </a:t>
            </a:r>
            <a:r>
              <a:rPr lang="zh-CN" altLang="en-US" dirty="0"/>
              <a:t>匈牙利算法</a:t>
            </a:r>
            <a:r>
              <a:rPr lang="en-US" altLang="zh-CN" dirty="0"/>
              <a:t>(</a:t>
            </a:r>
            <a:r>
              <a:rPr lang="zh-CN" altLang="en-US" dirty="0"/>
              <a:t>增广路算法</a:t>
            </a:r>
            <a:r>
              <a:rPr lang="en-US" altLang="zh-CN" dirty="0"/>
              <a:t>)</a:t>
            </a:r>
            <a:endParaRPr lang="zh-CN" altLang="en-US" dirty="0"/>
          </a:p>
        </p:txBody>
      </p:sp>
      <p:sp>
        <p:nvSpPr>
          <p:cNvPr id="3" name="内容占位符 2">
            <a:extLst>
              <a:ext uri="{FF2B5EF4-FFF2-40B4-BE49-F238E27FC236}">
                <a16:creationId xmlns:a16="http://schemas.microsoft.com/office/drawing/2014/main" id="{76CF359F-F865-48B1-9675-4FBB5427AF31}"/>
              </a:ext>
            </a:extLst>
          </p:cNvPr>
          <p:cNvSpPr>
            <a:spLocks noGrp="1"/>
          </p:cNvSpPr>
          <p:nvPr>
            <p:ph idx="1"/>
          </p:nvPr>
        </p:nvSpPr>
        <p:spPr/>
        <p:txBody>
          <a:bodyPr/>
          <a:lstStyle/>
          <a:p>
            <a:r>
              <a:rPr lang="zh-CN" altLang="en-US" dirty="0"/>
              <a:t>“任意两条边都没有公共端点”的边的集合被称为图的一组</a:t>
            </a:r>
            <a:r>
              <a:rPr lang="zh-CN" altLang="en-US" b="1" dirty="0"/>
              <a:t>匹配</a:t>
            </a:r>
            <a:r>
              <a:rPr lang="zh-CN" altLang="en-US" dirty="0"/>
              <a:t>，在二分图中，包含边最多的一组匹配被称为二分图的</a:t>
            </a:r>
            <a:r>
              <a:rPr lang="zh-CN" altLang="en-US" b="1" dirty="0"/>
              <a:t>最大匹配。</a:t>
            </a:r>
            <a:endParaRPr lang="en-US" altLang="zh-CN" b="1" dirty="0"/>
          </a:p>
          <a:p>
            <a:r>
              <a:rPr lang="zh-CN" altLang="en-US" dirty="0"/>
              <a:t>我们对于这张图，来求他的最大匹配</a:t>
            </a:r>
            <a:endParaRPr lang="en-US" altLang="zh-CN" dirty="0"/>
          </a:p>
          <a:p>
            <a:r>
              <a:rPr lang="en-US" altLang="zh-CN" dirty="0"/>
              <a:t>                                    </a:t>
            </a:r>
            <a:r>
              <a:rPr lang="zh-CN" altLang="en-US"/>
              <a:t>被荧光笔描红的部位就是能匹配的点对。</a:t>
            </a:r>
            <a:endParaRPr lang="en-US" altLang="zh-CN"/>
          </a:p>
        </p:txBody>
      </p:sp>
      <p:pic>
        <p:nvPicPr>
          <p:cNvPr id="5" name="图片 4">
            <a:extLst>
              <a:ext uri="{FF2B5EF4-FFF2-40B4-BE49-F238E27FC236}">
                <a16:creationId xmlns:a16="http://schemas.microsoft.com/office/drawing/2014/main" id="{CFD6DC60-2BE0-4C10-BB62-15FAB27FE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189" y="3429000"/>
            <a:ext cx="2623475" cy="2615427"/>
          </a:xfrm>
          <a:prstGeom prst="rect">
            <a:avLst/>
          </a:prstGeom>
        </p:spPr>
      </p:pic>
    </p:spTree>
    <p:extLst>
      <p:ext uri="{BB962C8B-B14F-4D97-AF65-F5344CB8AC3E}">
        <p14:creationId xmlns:p14="http://schemas.microsoft.com/office/powerpoint/2010/main" val="966524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A2DC12-AFF1-4843-B111-C8FCB1BB4332}"/>
              </a:ext>
            </a:extLst>
          </p:cNvPr>
          <p:cNvSpPr>
            <a:spLocks noGrp="1"/>
          </p:cNvSpPr>
          <p:nvPr>
            <p:ph type="title"/>
          </p:nvPr>
        </p:nvSpPr>
        <p:spPr/>
        <p:txBody>
          <a:bodyPr/>
          <a:lstStyle/>
          <a:p>
            <a:r>
              <a:rPr lang="zh-CN" altLang="en-US" dirty="0"/>
              <a:t>复杂度分析</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61155356-9491-430C-9691-0982EC8CC846}"/>
                  </a:ext>
                </a:extLst>
              </p:cNvPr>
              <p:cNvSpPr>
                <a:spLocks noGrp="1"/>
              </p:cNvSpPr>
              <p:nvPr>
                <p:ph idx="1"/>
              </p:nvPr>
            </p:nvSpPr>
            <p:spPr/>
            <p:txBody>
              <a:bodyPr/>
              <a:lstStyle/>
              <a:p>
                <a:r>
                  <a:rPr lang="zh-CN" altLang="en-US" dirty="0"/>
                  <a:t>对于所有左部节点，最多遍历整张二分图。所以匈牙利算法求二分图最大匹配复杂度是</a:t>
                </a:r>
                <a14:m>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𝑛𝑚</m:t>
                    </m:r>
                    <m:r>
                      <a:rPr lang="en-US" altLang="zh-CN" i="1" dirty="0" smtClean="0">
                        <a:latin typeface="Cambria Math" panose="02040503050406030204" pitchFamily="18" charset="0"/>
                      </a:rPr>
                      <m:t>)</m:t>
                    </m:r>
                  </m:oMath>
                </a14:m>
                <a:endParaRPr lang="zh-CN" altLang="en-US" dirty="0"/>
              </a:p>
            </p:txBody>
          </p:sp>
        </mc:Choice>
        <mc:Fallback>
          <p:sp>
            <p:nvSpPr>
              <p:cNvPr id="3" name="内容占位符 2">
                <a:extLst>
                  <a:ext uri="{FF2B5EF4-FFF2-40B4-BE49-F238E27FC236}">
                    <a16:creationId xmlns:a16="http://schemas.microsoft.com/office/drawing/2014/main" id="{61155356-9491-430C-9691-0982EC8CC846}"/>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74861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779ABD7C-9E52-405B-8EE4-B5D4257D1519}"/>
                  </a:ext>
                </a:extLst>
              </p:cNvPr>
              <p:cNvSpPr>
                <a:spLocks noGrp="1"/>
              </p:cNvSpPr>
              <p:nvPr>
                <p:ph type="title"/>
              </p:nvPr>
            </p:nvSpPr>
            <p:spPr/>
            <p:txBody>
              <a:bodyPr/>
              <a:lstStyle/>
              <a:p>
                <a14:m>
                  <m:oMath xmlns:m="http://schemas.openxmlformats.org/officeDocument/2006/math">
                    <m:r>
                      <a:rPr lang="en-US" altLang="zh-CN" i="1" dirty="0">
                        <a:latin typeface="Cambria Math" panose="02040503050406030204" pitchFamily="18" charset="0"/>
                      </a:rPr>
                      <m:t>𝑏</m:t>
                    </m:r>
                    <m:r>
                      <a:rPr lang="en-US" altLang="zh-CN" i="1" dirty="0" err="1">
                        <a:latin typeface="Cambria Math" panose="02040503050406030204" pitchFamily="18" charset="0"/>
                      </a:rPr>
                      <m:t>𝑓𝑠</m:t>
                    </m:r>
                  </m:oMath>
                </a14:m>
                <a:r>
                  <a:rPr lang="zh-CN" altLang="en-US" dirty="0"/>
                  <a:t>回顾与拓展</a:t>
                </a:r>
              </a:p>
            </p:txBody>
          </p:sp>
        </mc:Choice>
        <mc:Fallback xmlns="">
          <p:sp>
            <p:nvSpPr>
              <p:cNvPr id="2" name="标题 1">
                <a:extLst>
                  <a:ext uri="{FF2B5EF4-FFF2-40B4-BE49-F238E27FC236}">
                    <a16:creationId xmlns:a16="http://schemas.microsoft.com/office/drawing/2014/main" id="{779ABD7C-9E52-405B-8EE4-B5D4257D1519}"/>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78BCA6B-AD40-444A-BB54-FE107B83230F}"/>
                  </a:ext>
                </a:extLst>
              </p:cNvPr>
              <p:cNvSpPr>
                <a:spLocks noGrp="1"/>
              </p:cNvSpPr>
              <p:nvPr>
                <p:ph idx="1"/>
              </p:nvPr>
            </p:nvSpPr>
            <p:spPr/>
            <p:txBody>
              <a:bodyPr/>
              <a:lstStyle/>
              <a:p>
                <a:r>
                  <a:rPr lang="zh-CN" altLang="en-US" dirty="0"/>
                  <a:t>比如我们每次拓展要取最小代价，此时我们可以采用优先队列。</a:t>
                </a:r>
                <a:r>
                  <a:rPr lang="en-US" altLang="zh-CN" strike="sngStrike" dirty="0"/>
                  <a:t>(</a:t>
                </a:r>
                <a:r>
                  <a:rPr lang="zh-CN" altLang="en-US" strike="sngStrike" dirty="0"/>
                  <a:t>疯狂暗示某最短路算法</a:t>
                </a:r>
                <a:r>
                  <a:rPr lang="en-US" altLang="zh-CN" strike="sngStrike" dirty="0"/>
                  <a:t>)</a:t>
                </a:r>
                <a:r>
                  <a:rPr lang="zh-CN" altLang="en-US" dirty="0"/>
                  <a:t>。</a:t>
                </a:r>
                <a:endParaRPr lang="en-US" altLang="zh-CN" dirty="0"/>
              </a:p>
              <a:p>
                <a:r>
                  <a:rPr lang="zh-CN" altLang="en-US" dirty="0"/>
                  <a:t>比如每次拓展的代价是</a:t>
                </a:r>
                <a:r>
                  <a:rPr lang="en-US" altLang="zh-CN" dirty="0"/>
                  <a:t>0</a:t>
                </a:r>
                <a:r>
                  <a:rPr lang="zh-CN" altLang="en-US" dirty="0"/>
                  <a:t>或</a:t>
                </a:r>
                <a:r>
                  <a:rPr lang="en-US" altLang="zh-CN" dirty="0"/>
                  <a:t>1</a:t>
                </a:r>
                <a:r>
                  <a:rPr lang="zh-CN" altLang="en-US" dirty="0"/>
                  <a:t>，我们可以采用</a:t>
                </a:r>
                <a14:m>
                  <m:oMath xmlns:m="http://schemas.openxmlformats.org/officeDocument/2006/math">
                    <m:r>
                      <a:rPr lang="en-US" altLang="zh-CN" i="1" dirty="0" smtClean="0">
                        <a:latin typeface="Cambria Math" panose="02040503050406030204" pitchFamily="18" charset="0"/>
                      </a:rPr>
                      <m:t>𝑑𝑒𝑞𝑢𝑒</m:t>
                    </m:r>
                  </m:oMath>
                </a14:m>
                <a:r>
                  <a:rPr lang="zh-CN" altLang="en-US" dirty="0"/>
                  <a:t>来作为辅助结构，代价为</a:t>
                </a:r>
                <a:r>
                  <a:rPr lang="en-US" altLang="zh-CN" dirty="0"/>
                  <a:t>0</a:t>
                </a:r>
                <a:r>
                  <a:rPr lang="zh-CN" altLang="en-US" dirty="0"/>
                  <a:t>插入队头，代价为</a:t>
                </a:r>
                <a:r>
                  <a:rPr lang="en-US" altLang="zh-CN" dirty="0"/>
                  <a:t>1</a:t>
                </a:r>
                <a:r>
                  <a:rPr lang="zh-CN" altLang="en-US" dirty="0"/>
                  <a:t>插入队尾。来保证</a:t>
                </a:r>
                <a14:m>
                  <m:oMath xmlns:m="http://schemas.openxmlformats.org/officeDocument/2006/math">
                    <m:r>
                      <a:rPr lang="en-US" altLang="zh-CN" i="1" dirty="0" smtClean="0">
                        <a:latin typeface="Cambria Math" panose="02040503050406030204" pitchFamily="18" charset="0"/>
                      </a:rPr>
                      <m:t>𝑏𝑓𝑠</m:t>
                    </m:r>
                  </m:oMath>
                </a14:m>
                <a:r>
                  <a:rPr lang="zh-CN" altLang="en-US" dirty="0"/>
                  <a:t>的两段性和单调性。</a:t>
                </a:r>
                <a:endParaRPr lang="en-US" altLang="zh-CN" dirty="0"/>
              </a:p>
            </p:txBody>
          </p:sp>
        </mc:Choice>
        <mc:Fallback xmlns="">
          <p:sp>
            <p:nvSpPr>
              <p:cNvPr id="3" name="内容占位符 2">
                <a:extLst>
                  <a:ext uri="{FF2B5EF4-FFF2-40B4-BE49-F238E27FC236}">
                    <a16:creationId xmlns:a16="http://schemas.microsoft.com/office/drawing/2014/main" id="{078BCA6B-AD40-444A-BB54-FE107B83230F}"/>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3741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05CCC8FF-AAAE-462B-AD37-2F31CE360D01}"/>
                  </a:ext>
                </a:extLst>
              </p:cNvPr>
              <p:cNvSpPr>
                <a:spLocks noGrp="1"/>
              </p:cNvSpPr>
              <p:nvPr>
                <p:ph type="title"/>
              </p:nvPr>
            </p:nvSpPr>
            <p:spPr/>
            <p:txBody>
              <a:bodyPr/>
              <a:lstStyle/>
              <a:p>
                <a14:m>
                  <m:oMath xmlns:m="http://schemas.openxmlformats.org/officeDocument/2006/math">
                    <m:r>
                      <a:rPr lang="en-US" altLang="zh-CN" i="1" dirty="0" smtClean="0">
                        <a:latin typeface="Cambria Math" panose="02040503050406030204" pitchFamily="18" charset="0"/>
                      </a:rPr>
                      <m:t>𝐴</m:t>
                    </m:r>
                    <m:r>
                      <a:rPr lang="en-US" altLang="zh-CN" i="1" dirty="0" smtClean="0">
                        <a:latin typeface="Cambria Math" panose="02040503050406030204" pitchFamily="18" charset="0"/>
                      </a:rPr>
                      <m:t>∗</m:t>
                    </m:r>
                  </m:oMath>
                </a14:m>
                <a:r>
                  <a:rPr lang="zh-CN" altLang="en-US" dirty="0"/>
                  <a:t>算法</a:t>
                </a:r>
              </a:p>
            </p:txBody>
          </p:sp>
        </mc:Choice>
        <mc:Fallback xmlns="">
          <p:sp>
            <p:nvSpPr>
              <p:cNvPr id="2" name="标题 1">
                <a:extLst>
                  <a:ext uri="{FF2B5EF4-FFF2-40B4-BE49-F238E27FC236}">
                    <a16:creationId xmlns:a16="http://schemas.microsoft.com/office/drawing/2014/main" id="{05CCC8FF-AAAE-462B-AD37-2F31CE360D0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E1B9FE9-D7C5-44B9-B1AC-3161826C5B87}"/>
                  </a:ext>
                </a:extLst>
              </p:cNvPr>
              <p:cNvSpPr>
                <a:spLocks noGrp="1"/>
              </p:cNvSpPr>
              <p:nvPr>
                <p:ph idx="1"/>
              </p:nvPr>
            </p:nvSpPr>
            <p:spPr/>
            <p:txBody>
              <a:bodyPr/>
              <a:lstStyle/>
              <a:p>
                <a14:m>
                  <m:oMath xmlns:m="http://schemas.openxmlformats.org/officeDocument/2006/math">
                    <m:r>
                      <a:rPr lang="en-US" altLang="zh-CN" i="1" dirty="0" smtClean="0">
                        <a:latin typeface="Cambria Math" panose="02040503050406030204" pitchFamily="18" charset="0"/>
                      </a:rPr>
                      <m:t>𝐴</m:t>
                    </m:r>
                    <m:r>
                      <a:rPr lang="en-US" altLang="zh-CN" i="1" dirty="0" smtClean="0">
                        <a:latin typeface="Cambria Math" panose="02040503050406030204" pitchFamily="18" charset="0"/>
                      </a:rPr>
                      <m:t>∗</m:t>
                    </m:r>
                  </m:oMath>
                </a14:m>
                <a:r>
                  <a:rPr lang="zh-CN" altLang="en-US" dirty="0"/>
                  <a:t>算法是一种带有估价函数的优先队列</a:t>
                </a:r>
                <a14:m>
                  <m:oMath xmlns:m="http://schemas.openxmlformats.org/officeDocument/2006/math">
                    <m:r>
                      <a:rPr lang="en-US" altLang="zh-CN" i="1" dirty="0" smtClean="0">
                        <a:latin typeface="Cambria Math" panose="02040503050406030204" pitchFamily="18" charset="0"/>
                      </a:rPr>
                      <m:t>𝑏𝑓𝑠</m:t>
                    </m:r>
                  </m:oMath>
                </a14:m>
                <a:endParaRPr lang="en-US" altLang="zh-CN" dirty="0"/>
              </a:p>
              <a:p>
                <a:r>
                  <a:rPr lang="zh-CN" altLang="en-US" dirty="0"/>
                  <a:t>即</a:t>
                </a:r>
                <a14:m>
                  <m:oMath xmlns:m="http://schemas.openxmlformats.org/officeDocument/2006/math">
                    <m:r>
                      <a:rPr lang="en-US" altLang="zh-CN" i="1" dirty="0" smtClean="0">
                        <a:latin typeface="Cambria Math" panose="02040503050406030204" pitchFamily="18" charset="0"/>
                      </a:rPr>
                      <m:t>𝐴</m:t>
                    </m:r>
                    <m:r>
                      <a:rPr lang="zh-CN" altLang="en-US" i="1" dirty="0">
                        <a:latin typeface="Cambria Math" panose="02040503050406030204" pitchFamily="18" charset="0"/>
                      </a:rPr>
                      <m:t>∗</m:t>
                    </m:r>
                  </m:oMath>
                </a14:m>
                <a:r>
                  <a:rPr lang="zh-CN" altLang="en-US" dirty="0"/>
                  <a:t>是一种启发式搜索算法。</a:t>
                </a:r>
              </a:p>
            </p:txBody>
          </p:sp>
        </mc:Choice>
        <mc:Fallback xmlns="">
          <p:sp>
            <p:nvSpPr>
              <p:cNvPr id="3" name="内容占位符 2">
                <a:extLst>
                  <a:ext uri="{FF2B5EF4-FFF2-40B4-BE49-F238E27FC236}">
                    <a16:creationId xmlns:a16="http://schemas.microsoft.com/office/drawing/2014/main" id="{EE1B9FE9-D7C5-44B9-B1AC-3161826C5B87}"/>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28447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AB2879DE-004C-4D6C-945D-096C5866C32C}"/>
                  </a:ext>
                </a:extLst>
              </p:cNvPr>
              <p:cNvSpPr>
                <a:spLocks noGrp="1"/>
              </p:cNvSpPr>
              <p:nvPr>
                <p:ph type="title"/>
              </p:nvPr>
            </p:nvSpPr>
            <p:spPr/>
            <p:txBody>
              <a:bodyPr/>
              <a:lstStyle/>
              <a:p>
                <a14:m>
                  <m:oMath xmlns:m="http://schemas.openxmlformats.org/officeDocument/2006/math">
                    <m:r>
                      <a:rPr lang="en-US" altLang="zh-CN" i="1" dirty="0" smtClean="0">
                        <a:latin typeface="Cambria Math" panose="02040503050406030204" pitchFamily="18" charset="0"/>
                      </a:rPr>
                      <m:t>𝐴</m:t>
                    </m:r>
                    <m:r>
                      <a:rPr lang="en-US" altLang="zh-CN" i="1" dirty="0" smtClean="0">
                        <a:latin typeface="Cambria Math" panose="02040503050406030204" pitchFamily="18" charset="0"/>
                      </a:rPr>
                      <m:t>∗</m:t>
                    </m:r>
                  </m:oMath>
                </a14:m>
                <a:r>
                  <a:rPr lang="zh-CN" altLang="en-US" dirty="0"/>
                  <a:t>算法</a:t>
                </a:r>
              </a:p>
            </p:txBody>
          </p:sp>
        </mc:Choice>
        <mc:Fallback xmlns="">
          <p:sp>
            <p:nvSpPr>
              <p:cNvPr id="2" name="标题 1">
                <a:extLst>
                  <a:ext uri="{FF2B5EF4-FFF2-40B4-BE49-F238E27FC236}">
                    <a16:creationId xmlns:a16="http://schemas.microsoft.com/office/drawing/2014/main" id="{AB2879DE-004C-4D6C-945D-096C5866C32C}"/>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0377F04-FD1A-4BC0-B36A-7312ADDA734C}"/>
                  </a:ext>
                </a:extLst>
              </p:cNvPr>
              <p:cNvSpPr>
                <a:spLocks noGrp="1"/>
              </p:cNvSpPr>
              <p:nvPr>
                <p:ph idx="1"/>
              </p:nvPr>
            </p:nvSpPr>
            <p:spPr/>
            <p:txBody>
              <a:bodyPr/>
              <a:lstStyle/>
              <a:p>
                <a:r>
                  <a:rPr lang="zh-CN" altLang="en-US" dirty="0"/>
                  <a:t>给定一个目标状态，我们需要求从初始状态到目标状态的最小代价。</a:t>
                </a:r>
                <a:endParaRPr lang="en-US" altLang="zh-CN" dirty="0"/>
              </a:p>
              <a:p>
                <a:r>
                  <a:rPr lang="zh-CN" altLang="en-US" dirty="0"/>
                  <a:t>那么优先队列</a:t>
                </a:r>
                <a14:m>
                  <m:oMath xmlns:m="http://schemas.openxmlformats.org/officeDocument/2006/math">
                    <m:r>
                      <a:rPr lang="en-US" altLang="zh-CN" i="1" dirty="0" smtClean="0">
                        <a:latin typeface="Cambria Math" panose="02040503050406030204" pitchFamily="18" charset="0"/>
                      </a:rPr>
                      <m:t>𝐵𝐹𝑆</m:t>
                    </m:r>
                  </m:oMath>
                </a14:m>
                <a:r>
                  <a:rPr lang="zh-CN" altLang="en-US" dirty="0"/>
                  <a:t>这个决策显然是不完善的。一个代价当前较小，不代表未来的代价也较小</a:t>
                </a:r>
                <a:endParaRPr lang="en-US" altLang="zh-CN" dirty="0"/>
              </a:p>
              <a:p>
                <a:r>
                  <a:rPr lang="zh-CN" altLang="en-US" dirty="0"/>
                  <a:t>另一个代价当前较大，但是未来搜索代价可能会较小。</a:t>
                </a:r>
                <a:endParaRPr lang="en-US" altLang="zh-CN" dirty="0"/>
              </a:p>
              <a:p>
                <a:r>
                  <a:rPr lang="zh-CN" altLang="en-US" dirty="0"/>
                  <a:t>优先队列</a:t>
                </a:r>
                <a14:m>
                  <m:oMath xmlns:m="http://schemas.openxmlformats.org/officeDocument/2006/math">
                    <m:r>
                      <a:rPr lang="en-US" altLang="zh-CN" i="1" dirty="0" smtClean="0">
                        <a:latin typeface="Cambria Math" panose="02040503050406030204" pitchFamily="18" charset="0"/>
                      </a:rPr>
                      <m:t>𝑏𝑓𝑠</m:t>
                    </m:r>
                  </m:oMath>
                </a14:m>
                <a:r>
                  <a:rPr lang="zh-CN" altLang="en-US" dirty="0"/>
                  <a:t>会优先采取第一类决策，从而导致搜索量的增大。</a:t>
                </a:r>
                <a:endParaRPr lang="en-US" altLang="zh-CN" dirty="0"/>
              </a:p>
            </p:txBody>
          </p:sp>
        </mc:Choice>
        <mc:Fallback xmlns="">
          <p:sp>
            <p:nvSpPr>
              <p:cNvPr id="3" name="内容占位符 2">
                <a:extLst>
                  <a:ext uri="{FF2B5EF4-FFF2-40B4-BE49-F238E27FC236}">
                    <a16:creationId xmlns:a16="http://schemas.microsoft.com/office/drawing/2014/main" id="{60377F04-FD1A-4BC0-B36A-7312ADDA734C}"/>
                  </a:ext>
                </a:extLst>
              </p:cNvPr>
              <p:cNvSpPr>
                <a:spLocks noGrp="1" noRot="1" noChangeAspect="1" noMove="1" noResize="1" noEditPoints="1" noAdjustHandles="1" noChangeArrowheads="1" noChangeShapeType="1" noTextEdit="1"/>
              </p:cNvSpPr>
              <p:nvPr>
                <p:ph idx="1"/>
              </p:nvPr>
            </p:nvSpPr>
            <p:spPr>
              <a:blipFill>
                <a:blip r:embed="rId3"/>
                <a:stretch>
                  <a:fillRect l="-1043" t="-2521" r="-458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3001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D1032EA5-F483-4844-A5C9-3D48D277E7B4}"/>
                  </a:ext>
                </a:extLst>
              </p:cNvPr>
              <p:cNvSpPr>
                <a:spLocks noGrp="1"/>
              </p:cNvSpPr>
              <p:nvPr>
                <p:ph type="title"/>
              </p:nvPr>
            </p:nvSpPr>
            <p:spPr/>
            <p:txBody>
              <a:bodyPr/>
              <a:lstStyle/>
              <a:p>
                <a14:m>
                  <m:oMath xmlns:m="http://schemas.openxmlformats.org/officeDocument/2006/math">
                    <m:r>
                      <a:rPr lang="en-US" altLang="zh-CN" i="1" dirty="0" smtClean="0">
                        <a:latin typeface="Cambria Math" panose="02040503050406030204" pitchFamily="18" charset="0"/>
                      </a:rPr>
                      <m:t>𝐴</m:t>
                    </m:r>
                    <m:r>
                      <a:rPr lang="zh-CN" altLang="en-US" i="1" dirty="0">
                        <a:latin typeface="Cambria Math" panose="02040503050406030204" pitchFamily="18" charset="0"/>
                      </a:rPr>
                      <m:t>∗</m:t>
                    </m:r>
                  </m:oMath>
                </a14:m>
                <a:r>
                  <a:rPr lang="zh-CN" altLang="en-US" dirty="0"/>
                  <a:t>算法</a:t>
                </a:r>
              </a:p>
            </p:txBody>
          </p:sp>
        </mc:Choice>
        <mc:Fallback xmlns="">
          <p:sp>
            <p:nvSpPr>
              <p:cNvPr id="2" name="标题 1">
                <a:extLst>
                  <a:ext uri="{FF2B5EF4-FFF2-40B4-BE49-F238E27FC236}">
                    <a16:creationId xmlns:a16="http://schemas.microsoft.com/office/drawing/2014/main" id="{D1032EA5-F483-4844-A5C9-3D48D277E7B4}"/>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BC367AB-8B62-441B-A560-A6087FB3E4F4}"/>
                  </a:ext>
                </a:extLst>
              </p:cNvPr>
              <p:cNvSpPr>
                <a:spLocks noGrp="1"/>
              </p:cNvSpPr>
              <p:nvPr>
                <p:ph idx="1"/>
              </p:nvPr>
            </p:nvSpPr>
            <p:spPr>
              <a:xfrm>
                <a:off x="838200" y="1825625"/>
                <a:ext cx="10515600" cy="4351338"/>
              </a:xfrm>
            </p:spPr>
            <p:txBody>
              <a:bodyPr/>
              <a:lstStyle/>
              <a:p>
                <a:r>
                  <a:rPr lang="zh-CN" altLang="en-US" dirty="0"/>
                  <a:t>比如在这样一张图上求最短路。</a:t>
                </a:r>
                <a:endParaRPr lang="en-US" altLang="zh-CN" dirty="0"/>
              </a:p>
              <a:p>
                <a:r>
                  <a:rPr lang="zh-CN" altLang="en-US" dirty="0"/>
                  <a:t>我们发现，从</a:t>
                </a:r>
                <a:r>
                  <a:rPr lang="en-US" altLang="zh-CN" dirty="0"/>
                  <a:t>1</a:t>
                </a:r>
                <a:r>
                  <a:rPr lang="zh-CN" altLang="en-US" dirty="0"/>
                  <a:t>号结点到</a:t>
                </a:r>
                <a:r>
                  <a:rPr lang="en-US" altLang="zh-CN" dirty="0"/>
                  <a:t>4</a:t>
                </a:r>
              </a:p>
              <a:p>
                <a:r>
                  <a:rPr lang="zh-CN" altLang="en-US" dirty="0"/>
                  <a:t>号结点</a:t>
                </a:r>
                <a:r>
                  <a:rPr lang="en-US" altLang="zh-CN" dirty="0"/>
                  <a:t>, </a:t>
                </a:r>
                <a:r>
                  <a:rPr lang="zh-CN" altLang="en-US" dirty="0"/>
                  <a:t>本来应该在第一次</a:t>
                </a:r>
                <a:endParaRPr lang="en-US" altLang="zh-CN" dirty="0"/>
              </a:p>
              <a:p>
                <a:r>
                  <a:rPr lang="zh-CN" altLang="en-US" dirty="0"/>
                  <a:t>就完成拓展，但是我们跑</a:t>
                </a:r>
                <a:endParaRPr lang="en-US" altLang="zh-CN" dirty="0"/>
              </a:p>
              <a:p>
                <a14:m>
                  <m:oMath xmlns:m="http://schemas.openxmlformats.org/officeDocument/2006/math">
                    <m:r>
                      <a:rPr lang="en-US" altLang="zh-CN" i="1" dirty="0" smtClean="0">
                        <a:latin typeface="Cambria Math" panose="02040503050406030204" pitchFamily="18" charset="0"/>
                      </a:rPr>
                      <m:t>𝑑</m:t>
                    </m:r>
                    <m:r>
                      <a:rPr lang="en-US" altLang="zh-CN" i="1" dirty="0" err="1" smtClean="0">
                        <a:latin typeface="Cambria Math" panose="02040503050406030204" pitchFamily="18" charset="0"/>
                      </a:rPr>
                      <m:t>𝑖𝑗</m:t>
                    </m:r>
                  </m:oMath>
                </a14:m>
                <a:r>
                  <a:rPr lang="zh-CN" altLang="en-US" dirty="0"/>
                  <a:t>就多了很多次无用的搜</a:t>
                </a:r>
                <a:endParaRPr lang="en-US" altLang="zh-CN" dirty="0"/>
              </a:p>
              <a:p>
                <a:r>
                  <a:rPr lang="zh-CN" altLang="en-US" dirty="0"/>
                  <a:t>索。</a:t>
                </a:r>
              </a:p>
            </p:txBody>
          </p:sp>
        </mc:Choice>
        <mc:Fallback xmlns="">
          <p:sp>
            <p:nvSpPr>
              <p:cNvPr id="3" name="内容占位符 2">
                <a:extLst>
                  <a:ext uri="{FF2B5EF4-FFF2-40B4-BE49-F238E27FC236}">
                    <a16:creationId xmlns:a16="http://schemas.microsoft.com/office/drawing/2014/main" id="{ABC367AB-8B62-441B-A560-A6087FB3E4F4}"/>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1043" t="-2521"/>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F5FAA809-41FF-41E7-839E-E2E487EAC9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5003" y="2456133"/>
            <a:ext cx="6018797" cy="2769415"/>
          </a:xfrm>
          <a:prstGeom prst="rect">
            <a:avLst/>
          </a:prstGeom>
        </p:spPr>
      </p:pic>
    </p:spTree>
    <p:extLst>
      <p:ext uri="{BB962C8B-B14F-4D97-AF65-F5344CB8AC3E}">
        <p14:creationId xmlns:p14="http://schemas.microsoft.com/office/powerpoint/2010/main" val="357316561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3322</Words>
  <Application>Microsoft Office PowerPoint</Application>
  <PresentationFormat>宽屏</PresentationFormat>
  <Paragraphs>229</Paragraphs>
  <Slides>56</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56</vt:i4>
      </vt:variant>
    </vt:vector>
  </HeadingPairs>
  <TitlesOfParts>
    <vt:vector size="61" baseType="lpstr">
      <vt:lpstr>等线</vt:lpstr>
      <vt:lpstr>等线 Light</vt:lpstr>
      <vt:lpstr>Arial</vt:lpstr>
      <vt:lpstr>Cambria Math</vt:lpstr>
      <vt:lpstr>Office 主题​​</vt:lpstr>
      <vt:lpstr>图论(2)</vt:lpstr>
      <vt:lpstr>前提声明</vt:lpstr>
      <vt:lpstr>今天的内容有</vt:lpstr>
      <vt:lpstr>0.1: 第k短路</vt:lpstr>
      <vt:lpstr>bfs回顾与拓展</vt:lpstr>
      <vt:lpstr>bfs回顾与拓展</vt:lpstr>
      <vt:lpstr>A∗算法</vt:lpstr>
      <vt:lpstr>A∗算法</vt:lpstr>
      <vt:lpstr>A∗算法</vt:lpstr>
      <vt:lpstr>A∗算法</vt:lpstr>
      <vt:lpstr>第k短路</vt:lpstr>
      <vt:lpstr>第k短路</vt:lpstr>
      <vt:lpstr>1: 负环与差分约束系统</vt:lpstr>
      <vt:lpstr>1.1: 负环判定</vt:lpstr>
      <vt:lpstr>1.1: 负环判定</vt:lpstr>
      <vt:lpstr>1.1: 负环判定</vt:lpstr>
      <vt:lpstr>1.1: 负环判定</vt:lpstr>
      <vt:lpstr>1.1: 负环判定</vt:lpstr>
      <vt:lpstr>1.1: 负环判定</vt:lpstr>
      <vt:lpstr>1.1: 负环判定</vt:lpstr>
      <vt:lpstr>题外话: </vt:lpstr>
      <vt:lpstr>例题1: poj_3259</vt:lpstr>
      <vt:lpstr>题外话: 0/1分数规划</vt:lpstr>
      <vt:lpstr>题外话: 0/1分数规划</vt:lpstr>
      <vt:lpstr>1.2: 差分约束系统</vt:lpstr>
      <vt:lpstr>2: tarjan算法与无向图的连通性</vt:lpstr>
      <vt:lpstr>2.1: 无向图的割点与桥</vt:lpstr>
      <vt:lpstr>题外话: 割点和桥的意义</vt:lpstr>
      <vt:lpstr>如何求割点与割边</vt:lpstr>
      <vt:lpstr>如何求割点与割边</vt:lpstr>
      <vt:lpstr>2.1: 无向图的割点与桥</vt:lpstr>
      <vt:lpstr>前置知识</vt:lpstr>
      <vt:lpstr>前置知识</vt:lpstr>
      <vt:lpstr>前置知识</vt:lpstr>
      <vt:lpstr>前置知识</vt:lpstr>
      <vt:lpstr>前置知识</vt:lpstr>
      <vt:lpstr>前置知识</vt:lpstr>
      <vt:lpstr>判定法则</vt:lpstr>
      <vt:lpstr>1: 割边判定法则</vt:lpstr>
      <vt:lpstr>dfn(x)&lt;low(y)时，存在桥</vt:lpstr>
      <vt:lpstr>dfn(x)&lt;low(y)时，存在桥</vt:lpstr>
      <vt:lpstr>2: 割点判定法则</vt:lpstr>
      <vt:lpstr>2: 割点判定法则</vt:lpstr>
      <vt:lpstr>如何求low(x)</vt:lpstr>
      <vt:lpstr>2. 2: Tarjan算法与有向图的连通性</vt:lpstr>
      <vt:lpstr>总结</vt:lpstr>
      <vt:lpstr>2.3: 欧拉图</vt:lpstr>
      <vt:lpstr>欧拉回路与欧拉路径</vt:lpstr>
      <vt:lpstr>欧拉回路与欧拉路径</vt:lpstr>
      <vt:lpstr>判定：</vt:lpstr>
      <vt:lpstr>3: 二分图</vt:lpstr>
      <vt:lpstr>3.0：二分图的定义</vt:lpstr>
      <vt:lpstr>3.1：染色法判定二分图</vt:lpstr>
      <vt:lpstr>复杂度分析</vt:lpstr>
      <vt:lpstr>3.2: 匈牙利算法(增广路算法)</vt:lpstr>
      <vt:lpstr>复杂度分析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图论</dc:title>
  <dc:creator>DELL</dc:creator>
  <cp:lastModifiedBy>DELL</cp:lastModifiedBy>
  <cp:revision>20</cp:revision>
  <dcterms:created xsi:type="dcterms:W3CDTF">2019-08-02T14:14:42Z</dcterms:created>
  <dcterms:modified xsi:type="dcterms:W3CDTF">2019-08-12T13:48:16Z</dcterms:modified>
</cp:coreProperties>
</file>