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3" r:id="rId8"/>
    <p:sldId id="267" r:id="rId9"/>
    <p:sldId id="264" r:id="rId10"/>
    <p:sldId id="266" r:id="rId11"/>
    <p:sldId id="268" r:id="rId12"/>
    <p:sldId id="269" r:id="rId13"/>
    <p:sldId id="265" r:id="rId14"/>
    <p:sldId id="270" r:id="rId15"/>
    <p:sldId id="271" r:id="rId16"/>
    <p:sldId id="272" r:id="rId17"/>
    <p:sldId id="273" r:id="rId18"/>
    <p:sldId id="274" r:id="rId19"/>
    <p:sldId id="275" r:id="rId2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FA1DAE1-08DB-4D25-9AD3-D25D508227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FD49776C-ACAB-44DA-A2E2-9C18119C18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1FF75F4-EC5A-490C-B91B-264C97984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D9CEC-FBAD-4718-9C18-15AB2CA1AC93}" type="datetimeFigureOut">
              <a:rPr lang="zh-CN" altLang="en-US" smtClean="0"/>
              <a:t>2018/11/16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C69046D-4AE8-46DA-B180-BD0762027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735512C-45F6-466C-8585-D041FF7DB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E8EF1-800F-4579-B101-E63D661C324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3068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A15FD44-2537-4C16-B9F2-1B72E4BD6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B2EB9549-F5FF-46D0-BFA5-3A384ADEF8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7A34C41-CF5C-44F7-977E-BE3AC34BC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D9CEC-FBAD-4718-9C18-15AB2CA1AC93}" type="datetimeFigureOut">
              <a:rPr lang="zh-CN" altLang="en-US" smtClean="0"/>
              <a:t>2018/11/16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A0531EC-A1EA-4553-A8D9-09BC3C0DC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0C373DD-2E7E-4F23-ABF2-38C22731C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E8EF1-800F-4579-B101-E63D661C324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58843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9F1C5934-8DEC-4EDE-89FA-CF59196D3D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BE51C5F-618B-4F6D-BE6F-FE9F30A8E6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A2CCAB8-D1C8-4252-8318-AFA65F8F3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D9CEC-FBAD-4718-9C18-15AB2CA1AC93}" type="datetimeFigureOut">
              <a:rPr lang="zh-CN" altLang="en-US" smtClean="0"/>
              <a:t>2018/11/16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858AEA9-B2E2-43A4-93E1-1229199CA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267FAC3-1417-4173-86C1-0C5E88C2D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E8EF1-800F-4579-B101-E63D661C324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68044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F5B4B92-024B-4347-900A-86B2825103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05AEDA3-728F-42A8-B901-76B594C661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0F558EA-638B-40E5-B400-4603CD5EF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D9CEC-FBAD-4718-9C18-15AB2CA1AC93}" type="datetimeFigureOut">
              <a:rPr lang="zh-CN" altLang="en-US" smtClean="0"/>
              <a:t>2018/11/16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61BF162-3EF9-42DA-8803-79673E9CD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B1912DB-F53D-4D06-9376-F226F9850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E8EF1-800F-4579-B101-E63D661C324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2126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68CA160-7EEB-47F1-9FC4-7D82999A0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368D584-C622-4D2B-A096-1FDF02DF68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EA58533-9B96-4C44-8E12-3CFC9D253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D9CEC-FBAD-4718-9C18-15AB2CA1AC93}" type="datetimeFigureOut">
              <a:rPr lang="zh-CN" altLang="en-US" smtClean="0"/>
              <a:t>2018/11/16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ADAC482-D94C-473F-943C-85D38AD15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732C8C5-F9D0-4213-B2FD-1D04A1116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E8EF1-800F-4579-B101-E63D661C324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0067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F1EB818-567D-41F0-883F-FF24B5045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6EE9F20-31E7-4CFF-81B4-2D097FDFC6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4C6D5A2-4056-4E67-A6C2-1C9DA36D9F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2CFE705-22E6-4CFF-8427-EAD050BC2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D9CEC-FBAD-4718-9C18-15AB2CA1AC93}" type="datetimeFigureOut">
              <a:rPr lang="zh-CN" altLang="en-US" smtClean="0"/>
              <a:t>2018/11/16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84E9E50-B520-467E-9C09-12F932746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2466750-01A8-4D1C-B7B0-18698CE2D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E8EF1-800F-4579-B101-E63D661C324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1068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14EB92E-086C-4267-AD33-66C845F83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F4B3011-B217-4C12-A45E-F53E2453CF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18127599-DF27-40EF-BAA1-E1C2CA22FD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E1023CC7-FC2B-462A-B000-C6A0A4E19E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7F04B2D2-720E-45C4-A8A9-77BCECEE56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3CB53441-016D-4594-BC2A-B260A4306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D9CEC-FBAD-4718-9C18-15AB2CA1AC93}" type="datetimeFigureOut">
              <a:rPr lang="zh-CN" altLang="en-US" smtClean="0"/>
              <a:t>2018/11/16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9250A82D-B20E-4116-BC83-B7A5D61DC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5EC88DD7-B879-4B20-BF97-61DE35B46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E8EF1-800F-4579-B101-E63D661C324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9779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FC0F3B1-9336-46FC-82A5-85E0BF562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2F1F4181-7189-487C-B218-4D25931BE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D9CEC-FBAD-4718-9C18-15AB2CA1AC93}" type="datetimeFigureOut">
              <a:rPr lang="zh-CN" altLang="en-US" smtClean="0"/>
              <a:t>2018/11/16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CD889BD8-2466-46CA-B194-52AC5480F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227E791-F85E-4CB4-9657-448DF4521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E8EF1-800F-4579-B101-E63D661C324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73375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D91DEED1-83AD-42C6-8C32-55C448B37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D9CEC-FBAD-4718-9C18-15AB2CA1AC93}" type="datetimeFigureOut">
              <a:rPr lang="zh-CN" altLang="en-US" smtClean="0"/>
              <a:t>2018/11/16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FCC302E6-9EA9-43F9-8213-792098507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A2E380D-ECE8-4D9A-8857-1F013F449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E8EF1-800F-4579-B101-E63D661C324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806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A87740F-9FA9-4268-A309-D87E670C30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8DC2D80-9C09-41EA-BE52-8F4A4AE8E4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75979F8-7BFE-429F-89D4-53DB3813B0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35009A8-0B38-4ADD-9B60-FEFA80D59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D9CEC-FBAD-4718-9C18-15AB2CA1AC93}" type="datetimeFigureOut">
              <a:rPr lang="zh-CN" altLang="en-US" smtClean="0"/>
              <a:t>2018/11/16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6A0F65D-A70D-40A5-8422-1F05CA656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4AE68E8-DCD6-4386-9933-62240401F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E8EF1-800F-4579-B101-E63D661C324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0112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7E65863-AF0C-4027-86BD-548731E1F8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A20A65B2-6DBB-4FB5-9F01-AAC2F573EE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ECA08C2-60AD-4727-AB5F-07C467808D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A23622D-3B08-4549-9BCE-FA9477C9D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D9CEC-FBAD-4718-9C18-15AB2CA1AC93}" type="datetimeFigureOut">
              <a:rPr lang="zh-CN" altLang="en-US" smtClean="0"/>
              <a:t>2018/11/16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763D7A0-2482-4E1D-A9D9-AB6B6ADDC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021C652-2CDF-47DC-B428-025678114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E8EF1-800F-4579-B101-E63D661C324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0490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91EA0947-FF8C-4CE0-A8D4-F4474423A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9DE3939-8AF8-4775-9C39-CB88C83FFD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B5A0854-1758-40CE-B5F7-C9EC02A457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1D9CEC-FBAD-4718-9C18-15AB2CA1AC93}" type="datetimeFigureOut">
              <a:rPr lang="zh-CN" altLang="en-US" smtClean="0"/>
              <a:t>2018/11/16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14F09C6-4679-40BF-9443-9CB6A4189A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2EA3FBD-F368-4911-9CFA-870F0D4D8E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AE8EF1-800F-4579-B101-E63D661C324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4524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baike.baidu.com/item/%E7%BE%8E%E5%9B%BD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baike.baidu.com/item/%E6%97%A0%E5%90%8E%E6%95%88%E6%80%A7" TargetMode="External"/><Relationship Id="rId2" Type="http://schemas.openxmlformats.org/officeDocument/2006/relationships/hyperlink" Target="https://baike.baidu.com/item/%E6%9C%80%E4%BC%98%E5%8C%96%E5%8E%9F%E7%90%86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7D609DA-5D95-4852-A429-13CDEF01AAB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动态规划与记忆化搜索</a:t>
            </a:r>
            <a:br>
              <a:rPr lang="en-US" altLang="zh-CN" dirty="0"/>
            </a:br>
            <a:r>
              <a:rPr lang="en-US" altLang="zh-CN" dirty="0"/>
              <a:t>11.16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608207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927F920A-4F10-4CFB-8BD6-259A470FDF6E}"/>
              </a:ext>
            </a:extLst>
          </p:cNvPr>
          <p:cNvSpPr txBox="1"/>
          <p:nvPr/>
        </p:nvSpPr>
        <p:spPr>
          <a:xfrm>
            <a:off x="1417983" y="757978"/>
            <a:ext cx="37238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0-1</a:t>
            </a:r>
            <a:r>
              <a:rPr lang="zh-CN" altLang="en-US" sz="3200" dirty="0"/>
              <a:t>背包问题 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8317DE5A-1CE6-4A94-B27B-131EA35384C8}"/>
              </a:ext>
            </a:extLst>
          </p:cNvPr>
          <p:cNvSpPr txBox="1"/>
          <p:nvPr/>
        </p:nvSpPr>
        <p:spPr>
          <a:xfrm>
            <a:off x="1537252" y="1563757"/>
            <a:ext cx="88524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2FC8385C-D849-41E8-BFE0-0EA404515C63}"/>
              </a:ext>
            </a:extLst>
          </p:cNvPr>
          <p:cNvSpPr txBox="1"/>
          <p:nvPr/>
        </p:nvSpPr>
        <p:spPr>
          <a:xfrm>
            <a:off x="1537252" y="1563757"/>
            <a:ext cx="979335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/>
              <a:t>有一个贼在偷窃一家商店时，发现有</a:t>
            </a:r>
            <a:r>
              <a:rPr lang="en-US" altLang="zh-CN" sz="2400" dirty="0"/>
              <a:t>n</a:t>
            </a:r>
            <a:r>
              <a:rPr lang="zh-CN" altLang="en-US" sz="2400" dirty="0"/>
              <a:t>件物品，第</a:t>
            </a:r>
            <a:r>
              <a:rPr lang="en-US" altLang="zh-CN" sz="2400" dirty="0" err="1"/>
              <a:t>i</a:t>
            </a:r>
            <a:r>
              <a:rPr lang="zh-CN" altLang="en-US" sz="2400" dirty="0"/>
              <a:t>件物品价值</a:t>
            </a:r>
            <a:r>
              <a:rPr lang="en-US" altLang="zh-CN" sz="2400" dirty="0"/>
              <a:t>v</a:t>
            </a:r>
            <a:r>
              <a:rPr lang="en-US" altLang="zh-CN" sz="2400" baseline="-25000" dirty="0"/>
              <a:t>i</a:t>
            </a:r>
            <a:r>
              <a:rPr lang="zh-CN" altLang="en-US" sz="2400" dirty="0"/>
              <a:t>元，重</a:t>
            </a:r>
            <a:r>
              <a:rPr lang="en-US" altLang="zh-CN" sz="2400" dirty="0" err="1"/>
              <a:t>w</a:t>
            </a:r>
            <a:r>
              <a:rPr lang="en-US" altLang="zh-CN" sz="2400" baseline="-25000" dirty="0" err="1"/>
              <a:t>i</a:t>
            </a:r>
            <a:r>
              <a:rPr lang="zh-CN" altLang="en-US" sz="2400" dirty="0"/>
              <a:t>磅，此处</a:t>
            </a:r>
            <a:r>
              <a:rPr lang="en-US" altLang="zh-CN" sz="2400" dirty="0"/>
              <a:t>v</a:t>
            </a:r>
            <a:r>
              <a:rPr lang="en-US" altLang="zh-CN" sz="2400" baseline="-25000" dirty="0"/>
              <a:t>i</a:t>
            </a:r>
            <a:r>
              <a:rPr lang="zh-CN" altLang="en-US" sz="2400" dirty="0"/>
              <a:t>与</a:t>
            </a:r>
            <a:r>
              <a:rPr lang="en-US" altLang="zh-CN" sz="2400" dirty="0" err="1"/>
              <a:t>w</a:t>
            </a:r>
            <a:r>
              <a:rPr lang="en-US" altLang="zh-CN" sz="2400" baseline="-25000" dirty="0" err="1"/>
              <a:t>i</a:t>
            </a:r>
            <a:r>
              <a:rPr lang="zh-CN" altLang="en-US" sz="2400" dirty="0"/>
              <a:t>都是整数。他希望带走的东西越值钱越好，但他的背包中至多只能装下</a:t>
            </a:r>
            <a:r>
              <a:rPr lang="en-US" altLang="zh-CN" sz="2400" dirty="0"/>
              <a:t>W</a:t>
            </a:r>
            <a:r>
              <a:rPr lang="zh-CN" altLang="en-US" sz="2400" dirty="0"/>
              <a:t>磅的东西，</a:t>
            </a:r>
            <a:r>
              <a:rPr lang="en-US" altLang="zh-CN" sz="2400" dirty="0"/>
              <a:t>W</a:t>
            </a:r>
            <a:r>
              <a:rPr lang="zh-CN" altLang="en-US" sz="2400" dirty="0"/>
              <a:t>为一整数。应该带走哪几样东西？这个问题之所以称为</a:t>
            </a:r>
            <a:r>
              <a:rPr lang="en-US" altLang="zh-CN" sz="2400" dirty="0"/>
              <a:t>0-1</a:t>
            </a:r>
            <a:r>
              <a:rPr lang="zh-CN" altLang="en-US" sz="2400" dirty="0"/>
              <a:t>背包，是因为每件物品或被带走；或被留下；小偷不能只带走某个物品的一部分或带走同一物品两次。</a:t>
            </a:r>
            <a:endParaRPr lang="en-US" altLang="zh-CN" sz="2400" dirty="0"/>
          </a:p>
          <a:p>
            <a:endParaRPr lang="en-US" altLang="zh-CN" sz="2400" dirty="0"/>
          </a:p>
          <a:p>
            <a:r>
              <a:rPr lang="zh-CN" altLang="en-US" sz="2400" dirty="0"/>
              <a:t>输入</a:t>
            </a:r>
            <a:endParaRPr lang="en-US" altLang="zh-CN" sz="2400" dirty="0"/>
          </a:p>
          <a:p>
            <a:r>
              <a:rPr lang="en-US" altLang="zh-CN" sz="2400" dirty="0"/>
              <a:t>3 5      //</a:t>
            </a:r>
            <a:r>
              <a:rPr lang="zh-CN" altLang="en-US" sz="2400" dirty="0"/>
              <a:t>物品个数与背包容量</a:t>
            </a:r>
            <a:endParaRPr lang="en-US" altLang="zh-CN" sz="2400" dirty="0"/>
          </a:p>
          <a:p>
            <a:r>
              <a:rPr lang="en-US" altLang="zh-CN" sz="2400" dirty="0"/>
              <a:t>1 2 3</a:t>
            </a:r>
          </a:p>
          <a:p>
            <a:r>
              <a:rPr lang="en-US" altLang="zh-CN" sz="2400" dirty="0"/>
              <a:t>60 100 120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4210284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images2015.cnblogs.com/blog/685912/201509/685912-20150913212128684-1024549849.png">
            <a:extLst>
              <a:ext uri="{FF2B5EF4-FFF2-40B4-BE49-F238E27FC236}">
                <a16:creationId xmlns:a16="http://schemas.microsoft.com/office/drawing/2014/main" id="{DAE9F3DF-5E59-4E53-AC70-5AB2A28E29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749" y="1119602"/>
            <a:ext cx="11266903" cy="4406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844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750195FF-1772-4A34-993E-5CDDC31918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8150" y="325712"/>
            <a:ext cx="9775700" cy="5942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09182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9A1EAFA1-D201-4E07-89A7-D0807D8BD150}"/>
              </a:ext>
            </a:extLst>
          </p:cNvPr>
          <p:cNvSpPr txBox="1"/>
          <p:nvPr/>
        </p:nvSpPr>
        <p:spPr>
          <a:xfrm>
            <a:off x="675861" y="397565"/>
            <a:ext cx="1085353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#include &lt;iostream&gt;</a:t>
            </a:r>
          </a:p>
          <a:p>
            <a:r>
              <a:rPr lang="en-US" altLang="zh-CN" dirty="0"/>
              <a:t>#include &lt;string&gt;</a:t>
            </a:r>
          </a:p>
          <a:p>
            <a:r>
              <a:rPr lang="en-US" altLang="zh-CN" dirty="0"/>
              <a:t>using namespace std;</a:t>
            </a:r>
          </a:p>
          <a:p>
            <a:r>
              <a:rPr lang="en-US" altLang="zh-CN" dirty="0"/>
              <a:t>const int MAXN = 10000;</a:t>
            </a:r>
          </a:p>
          <a:p>
            <a:r>
              <a:rPr lang="en-US" altLang="zh-CN" dirty="0"/>
              <a:t>int n,	C, v[MAXN], w[MAXN];</a:t>
            </a:r>
          </a:p>
          <a:p>
            <a:r>
              <a:rPr lang="en-US" altLang="zh-CN" dirty="0"/>
              <a:t>int d[MAXN][MAXN];  //d(</a:t>
            </a:r>
            <a:r>
              <a:rPr lang="en-US" altLang="zh-CN" dirty="0" err="1"/>
              <a:t>i</a:t>
            </a:r>
            <a:r>
              <a:rPr lang="en-US" altLang="zh-CN" dirty="0"/>
              <a:t>, j)</a:t>
            </a:r>
            <a:r>
              <a:rPr lang="zh-CN" altLang="en-US" dirty="0"/>
              <a:t>表示“把第</a:t>
            </a:r>
            <a:r>
              <a:rPr lang="en-US" altLang="zh-CN" dirty="0"/>
              <a:t>i,i+1,i+2,...n</a:t>
            </a:r>
            <a:r>
              <a:rPr lang="zh-CN" altLang="en-US" dirty="0"/>
              <a:t>个物品装到容量为</a:t>
            </a:r>
            <a:r>
              <a:rPr lang="en-US" altLang="zh-CN" dirty="0"/>
              <a:t>j</a:t>
            </a:r>
            <a:r>
              <a:rPr lang="zh-CN" altLang="en-US" dirty="0"/>
              <a:t>的背包中的接下来的最大总重量”</a:t>
            </a:r>
          </a:p>
          <a:p>
            <a:endParaRPr lang="zh-CN" altLang="en-US" dirty="0"/>
          </a:p>
          <a:p>
            <a:r>
              <a:rPr lang="en-US" altLang="zh-CN" dirty="0"/>
              <a:t>int main() {</a:t>
            </a:r>
          </a:p>
          <a:p>
            <a:r>
              <a:rPr lang="en-US" altLang="zh-CN" dirty="0"/>
              <a:t>	</a:t>
            </a:r>
            <a:r>
              <a:rPr lang="en-US" altLang="zh-CN" dirty="0" err="1"/>
              <a:t>cin</a:t>
            </a:r>
            <a:r>
              <a:rPr lang="en-US" altLang="zh-CN" dirty="0"/>
              <a:t> &gt;&gt; n &gt;&gt; C;</a:t>
            </a:r>
          </a:p>
          <a:p>
            <a:r>
              <a:rPr lang="en-US" altLang="zh-CN" dirty="0"/>
              <a:t>	for(int </a:t>
            </a:r>
            <a:r>
              <a:rPr lang="en-US" altLang="zh-CN" dirty="0" err="1"/>
              <a:t>i</a:t>
            </a:r>
            <a:r>
              <a:rPr lang="en-US" altLang="zh-CN" dirty="0"/>
              <a:t> = 0; </a:t>
            </a:r>
            <a:r>
              <a:rPr lang="en-US" altLang="zh-CN" dirty="0" err="1"/>
              <a:t>i</a:t>
            </a:r>
            <a:r>
              <a:rPr lang="en-US" altLang="zh-CN" dirty="0"/>
              <a:t> &lt; n; ++</a:t>
            </a:r>
            <a:r>
              <a:rPr lang="en-US" altLang="zh-CN" dirty="0" err="1"/>
              <a:t>i</a:t>
            </a:r>
            <a:r>
              <a:rPr lang="en-US" altLang="zh-CN" dirty="0"/>
              <a:t>) {</a:t>
            </a:r>
          </a:p>
          <a:p>
            <a:r>
              <a:rPr lang="en-US" altLang="zh-CN" dirty="0"/>
              <a:t>		</a:t>
            </a:r>
            <a:r>
              <a:rPr lang="en-US" altLang="zh-CN" dirty="0" err="1"/>
              <a:t>cin</a:t>
            </a:r>
            <a:r>
              <a:rPr lang="en-US" altLang="zh-CN" dirty="0"/>
              <a:t> &gt;&gt; v[</a:t>
            </a:r>
            <a:r>
              <a:rPr lang="en-US" altLang="zh-CN" dirty="0" err="1"/>
              <a:t>i</a:t>
            </a:r>
            <a:r>
              <a:rPr lang="en-US" altLang="zh-CN" dirty="0"/>
              <a:t>] &gt;&gt; w[</a:t>
            </a:r>
            <a:r>
              <a:rPr lang="en-US" altLang="zh-CN" dirty="0" err="1"/>
              <a:t>i</a:t>
            </a:r>
            <a:r>
              <a:rPr lang="en-US" altLang="zh-CN" dirty="0"/>
              <a:t>];</a:t>
            </a:r>
          </a:p>
          <a:p>
            <a:r>
              <a:rPr lang="en-US" altLang="zh-CN" dirty="0"/>
              <a:t>	}</a:t>
            </a:r>
          </a:p>
          <a:p>
            <a:r>
              <a:rPr lang="en-US" altLang="zh-CN" dirty="0"/>
              <a:t>	</a:t>
            </a:r>
            <a:r>
              <a:rPr lang="en-US" altLang="zh-CN" dirty="0" err="1"/>
              <a:t>memset</a:t>
            </a:r>
            <a:r>
              <a:rPr lang="en-US" altLang="zh-CN" dirty="0"/>
              <a:t>(d, 0, </a:t>
            </a:r>
            <a:r>
              <a:rPr lang="en-US" altLang="zh-CN" dirty="0" err="1"/>
              <a:t>sizeof</a:t>
            </a:r>
            <a:r>
              <a:rPr lang="en-US" altLang="zh-CN" dirty="0"/>
              <a:t>(d));</a:t>
            </a:r>
          </a:p>
          <a:p>
            <a:r>
              <a:rPr lang="en-US" altLang="zh-CN" dirty="0"/>
              <a:t>	for(int </a:t>
            </a:r>
            <a:r>
              <a:rPr lang="en-US" altLang="zh-CN" dirty="0" err="1"/>
              <a:t>i</a:t>
            </a:r>
            <a:r>
              <a:rPr lang="en-US" altLang="zh-CN" dirty="0"/>
              <a:t> = n; </a:t>
            </a:r>
            <a:r>
              <a:rPr lang="en-US" altLang="zh-CN" dirty="0" err="1"/>
              <a:t>i</a:t>
            </a:r>
            <a:r>
              <a:rPr lang="en-US" altLang="zh-CN" dirty="0"/>
              <a:t> &gt;= 1; --</a:t>
            </a:r>
            <a:r>
              <a:rPr lang="en-US" altLang="zh-CN" dirty="0" err="1"/>
              <a:t>i</a:t>
            </a:r>
            <a:r>
              <a:rPr lang="en-US" altLang="zh-CN" dirty="0"/>
              <a:t>) {</a:t>
            </a:r>
          </a:p>
          <a:p>
            <a:r>
              <a:rPr lang="en-US" altLang="zh-CN" dirty="0"/>
              <a:t>		for(int j = 0; j &lt;= C; ++j) {</a:t>
            </a:r>
          </a:p>
          <a:p>
            <a:r>
              <a:rPr lang="en-US" altLang="zh-CN" dirty="0"/>
              <a:t>			d[</a:t>
            </a:r>
            <a:r>
              <a:rPr lang="en-US" altLang="zh-CN" dirty="0" err="1"/>
              <a:t>i</a:t>
            </a:r>
            <a:r>
              <a:rPr lang="en-US" altLang="zh-CN" dirty="0"/>
              <a:t>][j] = (</a:t>
            </a:r>
            <a:r>
              <a:rPr lang="en-US" altLang="zh-CN" dirty="0" err="1"/>
              <a:t>i</a:t>
            </a:r>
            <a:r>
              <a:rPr lang="en-US" altLang="zh-CN" dirty="0"/>
              <a:t> == n ? 0 : d[i+1][j]);          //</a:t>
            </a:r>
            <a:r>
              <a:rPr lang="zh-CN" altLang="en-US" dirty="0"/>
              <a:t>不放第</a:t>
            </a:r>
            <a:r>
              <a:rPr lang="en-US" altLang="zh-CN" dirty="0" err="1"/>
              <a:t>i</a:t>
            </a:r>
            <a:r>
              <a:rPr lang="zh-CN" altLang="en-US" dirty="0"/>
              <a:t>个物品</a:t>
            </a:r>
          </a:p>
          <a:p>
            <a:r>
              <a:rPr lang="zh-CN" altLang="en-US" dirty="0"/>
              <a:t>			</a:t>
            </a:r>
            <a:r>
              <a:rPr lang="en-US" altLang="zh-CN" dirty="0"/>
              <a:t>if(j &gt;= v[</a:t>
            </a:r>
            <a:r>
              <a:rPr lang="en-US" altLang="zh-CN" dirty="0" err="1"/>
              <a:t>i</a:t>
            </a:r>
            <a:r>
              <a:rPr lang="en-US" altLang="zh-CN" dirty="0"/>
              <a:t>]) d[</a:t>
            </a:r>
            <a:r>
              <a:rPr lang="en-US" altLang="zh-CN" dirty="0" err="1"/>
              <a:t>i</a:t>
            </a:r>
            <a:r>
              <a:rPr lang="en-US" altLang="zh-CN" dirty="0"/>
              <a:t>][j] = max(d[</a:t>
            </a:r>
            <a:r>
              <a:rPr lang="en-US" altLang="zh-CN" dirty="0" err="1"/>
              <a:t>i</a:t>
            </a:r>
            <a:r>
              <a:rPr lang="en-US" altLang="zh-CN" dirty="0"/>
              <a:t>][j], d[i+1][j-v[</a:t>
            </a:r>
            <a:r>
              <a:rPr lang="en-US" altLang="zh-CN" dirty="0" err="1"/>
              <a:t>i</a:t>
            </a:r>
            <a:r>
              <a:rPr lang="en-US" altLang="zh-CN" dirty="0"/>
              <a:t>]]+w[</a:t>
            </a:r>
            <a:r>
              <a:rPr lang="en-US" altLang="zh-CN" dirty="0" err="1"/>
              <a:t>i</a:t>
            </a:r>
            <a:r>
              <a:rPr lang="en-US" altLang="zh-CN" dirty="0"/>
              <a:t>]);  //</a:t>
            </a:r>
            <a:r>
              <a:rPr lang="zh-CN" altLang="en-US" dirty="0"/>
              <a:t>不放第</a:t>
            </a:r>
            <a:r>
              <a:rPr lang="en-US" altLang="zh-CN" dirty="0" err="1"/>
              <a:t>i</a:t>
            </a:r>
            <a:r>
              <a:rPr lang="zh-CN" altLang="en-US" dirty="0"/>
              <a:t>个物品跟放第</a:t>
            </a:r>
            <a:r>
              <a:rPr lang="en-US" altLang="zh-CN" dirty="0" err="1"/>
              <a:t>i</a:t>
            </a:r>
            <a:r>
              <a:rPr lang="zh-CN" altLang="en-US" dirty="0"/>
              <a:t>个物品之间的最大值</a:t>
            </a:r>
          </a:p>
          <a:p>
            <a:r>
              <a:rPr lang="zh-CN" altLang="en-US" dirty="0"/>
              <a:t>		</a:t>
            </a:r>
            <a:r>
              <a:rPr lang="en-US" altLang="zh-CN" dirty="0"/>
              <a:t>}</a:t>
            </a:r>
          </a:p>
          <a:p>
            <a:r>
              <a:rPr lang="en-US" altLang="zh-CN" dirty="0"/>
              <a:t>	}</a:t>
            </a:r>
          </a:p>
          <a:p>
            <a:r>
              <a:rPr lang="en-US" altLang="zh-CN" dirty="0"/>
              <a:t>	</a:t>
            </a:r>
            <a:r>
              <a:rPr lang="en-US" altLang="zh-CN" dirty="0" err="1"/>
              <a:t>cout</a:t>
            </a:r>
            <a:r>
              <a:rPr lang="en-US" altLang="zh-CN" dirty="0"/>
              <a:t> &lt;&lt; d[1][C] &lt;&lt; </a:t>
            </a:r>
            <a:r>
              <a:rPr lang="en-US" altLang="zh-CN" dirty="0" err="1"/>
              <a:t>endl</a:t>
            </a:r>
            <a:r>
              <a:rPr lang="en-US" altLang="zh-CN" dirty="0"/>
              <a:t>;</a:t>
            </a:r>
          </a:p>
          <a:p>
            <a:r>
              <a:rPr lang="en-US" altLang="zh-CN" dirty="0"/>
              <a:t>	return 0;</a:t>
            </a:r>
          </a:p>
          <a:p>
            <a:r>
              <a:rPr lang="en-US" altLang="zh-CN" dirty="0"/>
              <a:t>}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784886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89CD8A9A-0EDF-42EB-98F7-3612B39D3B78}"/>
              </a:ext>
            </a:extLst>
          </p:cNvPr>
          <p:cNvSpPr txBox="1"/>
          <p:nvPr/>
        </p:nvSpPr>
        <p:spPr>
          <a:xfrm>
            <a:off x="954157" y="371061"/>
            <a:ext cx="10469217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/>
              <a:t>背包滚动数组优化</a:t>
            </a:r>
            <a:endParaRPr lang="en-US" altLang="zh-CN" sz="3600" dirty="0"/>
          </a:p>
          <a:p>
            <a:endParaRPr lang="en-US" altLang="zh-CN" dirty="0"/>
          </a:p>
          <a:p>
            <a:r>
              <a:rPr lang="en-US" altLang="zh-CN" sz="2800" dirty="0"/>
              <a:t>for(int </a:t>
            </a:r>
            <a:r>
              <a:rPr lang="en-US" altLang="zh-CN" sz="2800" dirty="0" err="1"/>
              <a:t>i</a:t>
            </a:r>
            <a:r>
              <a:rPr lang="en-US" altLang="zh-CN" sz="2800" dirty="0"/>
              <a:t>=1;i&lt;=</a:t>
            </a:r>
            <a:r>
              <a:rPr lang="en-US" altLang="zh-CN" sz="2800" dirty="0" err="1"/>
              <a:t>n;i</a:t>
            </a:r>
            <a:r>
              <a:rPr lang="en-US" altLang="zh-CN" sz="2800" dirty="0"/>
              <a:t>++){</a:t>
            </a:r>
          </a:p>
          <a:p>
            <a:r>
              <a:rPr lang="en-US" altLang="zh-CN" sz="2800" dirty="0"/>
              <a:t>	for(int j=</a:t>
            </a:r>
            <a:r>
              <a:rPr lang="en-US" altLang="zh-CN" sz="2800" dirty="0" err="1"/>
              <a:t>W;j</a:t>
            </a:r>
            <a:r>
              <a:rPr lang="en-US" altLang="zh-CN" sz="2800" dirty="0"/>
              <a:t>&gt;=w[</a:t>
            </a:r>
            <a:r>
              <a:rPr lang="en-US" altLang="zh-CN" sz="2800" dirty="0" err="1"/>
              <a:t>i</a:t>
            </a:r>
            <a:r>
              <a:rPr lang="en-US" altLang="zh-CN" sz="2800" dirty="0"/>
              <a:t>];j--){</a:t>
            </a:r>
          </a:p>
          <a:p>
            <a:r>
              <a:rPr lang="en-US" altLang="zh-CN" sz="2800" dirty="0"/>
              <a:t>		</a:t>
            </a:r>
            <a:r>
              <a:rPr lang="en-US" altLang="zh-CN" sz="2800" dirty="0" err="1"/>
              <a:t>dp</a:t>
            </a:r>
            <a:r>
              <a:rPr lang="en-US" altLang="zh-CN" sz="2800" dirty="0"/>
              <a:t>[j]=max(</a:t>
            </a:r>
            <a:r>
              <a:rPr lang="en-US" altLang="zh-CN" sz="2800" dirty="0" err="1"/>
              <a:t>dp</a:t>
            </a:r>
            <a:r>
              <a:rPr lang="en-US" altLang="zh-CN" sz="2800" dirty="0"/>
              <a:t>[j],</a:t>
            </a:r>
            <a:r>
              <a:rPr lang="en-US" altLang="zh-CN" sz="2800" dirty="0" err="1"/>
              <a:t>dp</a:t>
            </a:r>
            <a:r>
              <a:rPr lang="en-US" altLang="zh-CN" sz="2800" dirty="0"/>
              <a:t>[j-w[</a:t>
            </a:r>
            <a:r>
              <a:rPr lang="en-US" altLang="zh-CN" sz="2800" dirty="0" err="1"/>
              <a:t>i</a:t>
            </a:r>
            <a:r>
              <a:rPr lang="en-US" altLang="zh-CN" sz="2800" dirty="0"/>
              <a:t>]]+v[</a:t>
            </a:r>
            <a:r>
              <a:rPr lang="en-US" altLang="zh-CN" sz="2800" dirty="0" err="1"/>
              <a:t>i</a:t>
            </a:r>
            <a:r>
              <a:rPr lang="en-US" altLang="zh-CN" sz="2800" dirty="0"/>
              <a:t>]);</a:t>
            </a:r>
          </a:p>
          <a:p>
            <a:r>
              <a:rPr lang="en-US" altLang="zh-CN" sz="2800" dirty="0"/>
              <a:t>	}</a:t>
            </a:r>
          </a:p>
          <a:p>
            <a:r>
              <a:rPr lang="en-US" altLang="zh-CN" sz="28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033944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7B5B077E-25CB-498E-8DA0-CA323C1E3FB0}"/>
              </a:ext>
            </a:extLst>
          </p:cNvPr>
          <p:cNvSpPr txBox="1"/>
          <p:nvPr/>
        </p:nvSpPr>
        <p:spPr>
          <a:xfrm>
            <a:off x="755374" y="172278"/>
            <a:ext cx="53406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/>
              <a:t>LCS</a:t>
            </a:r>
            <a:r>
              <a:rPr lang="zh-CN" altLang="en-US" sz="4000" dirty="0"/>
              <a:t>问题</a:t>
            </a:r>
            <a:endParaRPr lang="en-US" altLang="zh-CN" sz="4000" dirty="0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11B4D9B5-40CC-4098-998A-874653D852FF}"/>
              </a:ext>
            </a:extLst>
          </p:cNvPr>
          <p:cNvSpPr txBox="1"/>
          <p:nvPr/>
        </p:nvSpPr>
        <p:spPr>
          <a:xfrm>
            <a:off x="1669774" y="1139687"/>
            <a:ext cx="534062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/>
              <a:t>求两序列最长公共子序列的长度</a:t>
            </a:r>
            <a:endParaRPr lang="en-US" altLang="zh-CN" sz="2400" dirty="0"/>
          </a:p>
          <a:p>
            <a:r>
              <a:rPr lang="zh-CN" altLang="en-US" sz="2400" dirty="0"/>
              <a:t>输入</a:t>
            </a:r>
            <a:endParaRPr lang="en-US" altLang="zh-CN" sz="2400" dirty="0"/>
          </a:p>
          <a:p>
            <a:r>
              <a:rPr lang="en-US" altLang="zh-CN" sz="2400" dirty="0"/>
              <a:t>6 1 5 2 6 8 7</a:t>
            </a:r>
          </a:p>
          <a:p>
            <a:r>
              <a:rPr lang="en-US" altLang="zh-CN" sz="2400" dirty="0"/>
              <a:t>7 2 3 5 6 9 8 4</a:t>
            </a:r>
          </a:p>
          <a:p>
            <a:r>
              <a:rPr lang="zh-CN" altLang="en-US" sz="2400" dirty="0"/>
              <a:t>输出</a:t>
            </a:r>
            <a:endParaRPr lang="en-US" altLang="zh-CN" sz="2400" dirty="0"/>
          </a:p>
          <a:p>
            <a:r>
              <a:rPr lang="en-US" altLang="zh-CN" sz="2400" dirty="0"/>
              <a:t>3</a:t>
            </a:r>
            <a:endParaRPr lang="zh-CN" altLang="en-US" sz="2400" dirty="0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95DC8259-5EBD-4F06-9114-0A1F4C6AAAFD}"/>
              </a:ext>
            </a:extLst>
          </p:cNvPr>
          <p:cNvSpPr txBox="1"/>
          <p:nvPr/>
        </p:nvSpPr>
        <p:spPr>
          <a:xfrm>
            <a:off x="1669774" y="3697357"/>
            <a:ext cx="63345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1.</a:t>
            </a:r>
            <a:r>
              <a:rPr lang="zh-CN" altLang="en-US" sz="3200" dirty="0"/>
              <a:t>表述状态</a:t>
            </a:r>
            <a:endParaRPr lang="en-US" altLang="zh-CN" sz="3200" dirty="0"/>
          </a:p>
          <a:p>
            <a:r>
              <a:rPr lang="en-US" altLang="zh-CN" sz="3200" dirty="0"/>
              <a:t>2.</a:t>
            </a:r>
            <a:r>
              <a:rPr lang="zh-CN" altLang="en-US" sz="3200" dirty="0"/>
              <a:t>确立状态转移方程</a:t>
            </a:r>
            <a:endParaRPr lang="en-US" altLang="zh-CN" sz="3200" dirty="0"/>
          </a:p>
          <a:p>
            <a:r>
              <a:rPr lang="en-US" altLang="zh-CN" sz="3200" dirty="0"/>
              <a:t>3.</a:t>
            </a:r>
            <a:r>
              <a:rPr lang="zh-CN" altLang="en-US" sz="3200" dirty="0"/>
              <a:t>求边界</a:t>
            </a:r>
          </a:p>
        </p:txBody>
      </p:sp>
    </p:spTree>
    <p:extLst>
      <p:ext uri="{BB962C8B-B14F-4D97-AF65-F5344CB8AC3E}">
        <p14:creationId xmlns:p14="http://schemas.microsoft.com/office/powerpoint/2010/main" val="30489627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5CD1DD6A-2847-491C-9850-54BC88A1B0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684" y="928585"/>
            <a:ext cx="10276631" cy="1920632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61D5B54D-4B01-46D0-8593-92D609D4F04C}"/>
              </a:ext>
            </a:extLst>
          </p:cNvPr>
          <p:cNvSpPr txBox="1"/>
          <p:nvPr/>
        </p:nvSpPr>
        <p:spPr>
          <a:xfrm>
            <a:off x="1351722" y="2849217"/>
            <a:ext cx="974034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br>
              <a:rPr lang="en-US" altLang="zh-CN" sz="2400" dirty="0"/>
            </a:br>
            <a:r>
              <a:rPr lang="en-US" altLang="zh-CN" sz="2400" dirty="0"/>
              <a:t>for(int </a:t>
            </a:r>
            <a:r>
              <a:rPr lang="en-US" altLang="zh-CN" sz="2400" dirty="0" err="1"/>
              <a:t>i</a:t>
            </a:r>
            <a:r>
              <a:rPr lang="en-US" altLang="zh-CN" sz="2400" dirty="0"/>
              <a:t>=1;i&lt;=</a:t>
            </a:r>
            <a:r>
              <a:rPr lang="en-US" altLang="zh-CN" sz="2400" dirty="0" err="1"/>
              <a:t>n;i</a:t>
            </a:r>
            <a:r>
              <a:rPr lang="en-US" altLang="zh-CN" sz="2400" dirty="0"/>
              <a:t>++)</a:t>
            </a:r>
          </a:p>
          <a:p>
            <a:r>
              <a:rPr lang="en-US" altLang="zh-CN" sz="2400" dirty="0"/>
              <a:t>{</a:t>
            </a:r>
          </a:p>
          <a:p>
            <a:pPr lvl="1"/>
            <a:r>
              <a:rPr lang="en-US" altLang="zh-CN" sz="2400" dirty="0"/>
              <a:t>for(int j=1;j&lt;=</a:t>
            </a:r>
            <a:r>
              <a:rPr lang="en-US" altLang="zh-CN" sz="2400" dirty="0" err="1"/>
              <a:t>m;j</a:t>
            </a:r>
            <a:r>
              <a:rPr lang="en-US" altLang="zh-CN" sz="2400" dirty="0"/>
              <a:t>++)</a:t>
            </a:r>
          </a:p>
          <a:p>
            <a:pPr lvl="1"/>
            <a:r>
              <a:rPr lang="en-US" altLang="zh-CN" sz="2400" dirty="0"/>
              <a:t>{</a:t>
            </a:r>
          </a:p>
          <a:p>
            <a:pPr lvl="1"/>
            <a:r>
              <a:rPr lang="en-US" altLang="zh-CN" sz="2400" dirty="0"/>
              <a:t>	if(a[</a:t>
            </a:r>
            <a:r>
              <a:rPr lang="en-US" altLang="zh-CN" sz="2400" dirty="0" err="1"/>
              <a:t>i</a:t>
            </a:r>
            <a:r>
              <a:rPr lang="en-US" altLang="zh-CN" sz="2400" dirty="0"/>
              <a:t>]==b[j]) </a:t>
            </a:r>
            <a:r>
              <a:rPr lang="en-US" altLang="zh-CN" sz="2400" dirty="0" err="1"/>
              <a:t>dp</a:t>
            </a:r>
            <a:r>
              <a:rPr lang="en-US" altLang="zh-CN" sz="2400" dirty="0"/>
              <a:t>[</a:t>
            </a:r>
            <a:r>
              <a:rPr lang="en-US" altLang="zh-CN" sz="2400" dirty="0" err="1"/>
              <a:t>i</a:t>
            </a:r>
            <a:r>
              <a:rPr lang="en-US" altLang="zh-CN" sz="2400" dirty="0"/>
              <a:t>][j]=</a:t>
            </a:r>
            <a:r>
              <a:rPr lang="en-US" altLang="zh-CN" sz="2400" dirty="0" err="1"/>
              <a:t>dp</a:t>
            </a:r>
            <a:r>
              <a:rPr lang="en-US" altLang="zh-CN" sz="2400" dirty="0"/>
              <a:t>[i-1][j-1]+1;</a:t>
            </a:r>
          </a:p>
          <a:p>
            <a:pPr lvl="1"/>
            <a:r>
              <a:rPr lang="en-US" altLang="zh-CN" sz="2400" dirty="0"/>
              <a:t>	else </a:t>
            </a:r>
            <a:r>
              <a:rPr lang="en-US" altLang="zh-CN" sz="2400" dirty="0" err="1"/>
              <a:t>dp</a:t>
            </a:r>
            <a:r>
              <a:rPr lang="en-US" altLang="zh-CN" sz="2400" dirty="0"/>
              <a:t>[</a:t>
            </a:r>
            <a:r>
              <a:rPr lang="en-US" altLang="zh-CN" sz="2400" dirty="0" err="1"/>
              <a:t>i</a:t>
            </a:r>
            <a:r>
              <a:rPr lang="en-US" altLang="zh-CN" sz="2400" dirty="0"/>
              <a:t>][j]=max(</a:t>
            </a:r>
            <a:r>
              <a:rPr lang="en-US" altLang="zh-CN" sz="2400" dirty="0" err="1"/>
              <a:t>dp</a:t>
            </a:r>
            <a:r>
              <a:rPr lang="en-US" altLang="zh-CN" sz="2400" dirty="0"/>
              <a:t>[i-1][j],</a:t>
            </a:r>
            <a:r>
              <a:rPr lang="en-US" altLang="zh-CN" sz="2400" dirty="0" err="1"/>
              <a:t>dp</a:t>
            </a:r>
            <a:r>
              <a:rPr lang="en-US" altLang="zh-CN" sz="2400" dirty="0"/>
              <a:t>[</a:t>
            </a:r>
            <a:r>
              <a:rPr lang="en-US" altLang="zh-CN" sz="2400" dirty="0" err="1"/>
              <a:t>i</a:t>
            </a:r>
            <a:r>
              <a:rPr lang="en-US" altLang="zh-CN" sz="2400" dirty="0"/>
              <a:t>][j-1]);</a:t>
            </a:r>
          </a:p>
          <a:p>
            <a:pPr lvl="1"/>
            <a:r>
              <a:rPr lang="en-US" altLang="zh-CN" sz="2400" dirty="0"/>
              <a:t>}</a:t>
            </a:r>
          </a:p>
          <a:p>
            <a:r>
              <a:rPr lang="en-US" altLang="zh-CN" sz="2400" dirty="0"/>
              <a:t>} 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665766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178917D7-7FF8-4243-BAF4-492302699587}"/>
              </a:ext>
            </a:extLst>
          </p:cNvPr>
          <p:cNvSpPr txBox="1"/>
          <p:nvPr/>
        </p:nvSpPr>
        <p:spPr>
          <a:xfrm>
            <a:off x="1073426" y="583096"/>
            <a:ext cx="51683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/>
              <a:t>LIS</a:t>
            </a:r>
            <a:r>
              <a:rPr lang="zh-CN" altLang="en-US" sz="4000" dirty="0"/>
              <a:t>问题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EB20BE62-A75A-4C77-B6E8-5AAC89D05DEE}"/>
              </a:ext>
            </a:extLst>
          </p:cNvPr>
          <p:cNvSpPr txBox="1"/>
          <p:nvPr/>
        </p:nvSpPr>
        <p:spPr>
          <a:xfrm>
            <a:off x="1166191" y="1722783"/>
            <a:ext cx="9104244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/>
              <a:t>求最长上升子序列的长度</a:t>
            </a:r>
            <a:endParaRPr lang="en-US" altLang="zh-CN" sz="3200" dirty="0"/>
          </a:p>
          <a:p>
            <a:endParaRPr lang="en-US" altLang="zh-CN" sz="3200" dirty="0"/>
          </a:p>
          <a:p>
            <a:r>
              <a:rPr lang="en-US" altLang="zh-CN" sz="3200" dirty="0"/>
              <a:t>Sample Input:</a:t>
            </a:r>
            <a:br>
              <a:rPr lang="en-US" altLang="zh-CN" sz="3200" dirty="0"/>
            </a:br>
            <a:r>
              <a:rPr lang="en-US" altLang="zh-CN" sz="3200" dirty="0"/>
              <a:t>5</a:t>
            </a:r>
            <a:br>
              <a:rPr lang="en-US" altLang="zh-CN" sz="3200" dirty="0"/>
            </a:br>
            <a:r>
              <a:rPr lang="en-US" altLang="zh-CN" sz="3200" dirty="0"/>
              <a:t>1 3 2 3 3</a:t>
            </a:r>
            <a:br>
              <a:rPr lang="en-US" altLang="zh-CN" sz="3200" dirty="0"/>
            </a:br>
            <a:r>
              <a:rPr lang="en-US" altLang="zh-CN" sz="3200" dirty="0"/>
              <a:t>Sample Output:</a:t>
            </a:r>
            <a:br>
              <a:rPr lang="en-US" altLang="zh-CN" sz="3200" dirty="0"/>
            </a:br>
            <a:r>
              <a:rPr lang="en-US" altLang="zh-CN" sz="3200" dirty="0"/>
              <a:t>3</a:t>
            </a:r>
            <a:br>
              <a:rPr lang="en-US" altLang="zh-CN" dirty="0"/>
            </a:b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483741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AE5B5D50-CB08-42E9-96DE-D7AFF74C19A1}"/>
              </a:ext>
            </a:extLst>
          </p:cNvPr>
          <p:cNvSpPr txBox="1"/>
          <p:nvPr/>
        </p:nvSpPr>
        <p:spPr>
          <a:xfrm>
            <a:off x="1086678" y="477078"/>
            <a:ext cx="1017767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d(</a:t>
            </a:r>
            <a:r>
              <a:rPr lang="en-US" altLang="zh-CN" sz="2800" dirty="0" err="1"/>
              <a:t>i</a:t>
            </a:r>
            <a:r>
              <a:rPr lang="en-US" altLang="zh-CN" sz="2800" dirty="0"/>
              <a:t>)=max{0,d(j)|j&lt;</a:t>
            </a:r>
            <a:r>
              <a:rPr lang="en-US" altLang="zh-CN" sz="2800" dirty="0" err="1"/>
              <a:t>i,a</a:t>
            </a:r>
            <a:r>
              <a:rPr lang="en-US" altLang="zh-CN" sz="2800" dirty="0"/>
              <a:t>[j]&lt;a[</a:t>
            </a:r>
            <a:r>
              <a:rPr lang="en-US" altLang="zh-CN" sz="2800" dirty="0" err="1"/>
              <a:t>i</a:t>
            </a:r>
            <a:r>
              <a:rPr lang="en-US" altLang="zh-CN" sz="2800" dirty="0"/>
              <a:t>]}+1</a:t>
            </a:r>
          </a:p>
          <a:p>
            <a:endParaRPr lang="en-US" altLang="zh-CN" sz="2800" dirty="0"/>
          </a:p>
          <a:p>
            <a:r>
              <a:rPr lang="en-US" altLang="zh-CN" sz="2800" dirty="0"/>
              <a:t>d(</a:t>
            </a:r>
            <a:r>
              <a:rPr lang="en-US" altLang="zh-CN" sz="2800" dirty="0" err="1"/>
              <a:t>i</a:t>
            </a:r>
            <a:r>
              <a:rPr lang="en-US" altLang="zh-CN" sz="2800" dirty="0"/>
              <a:t>)</a:t>
            </a:r>
            <a:r>
              <a:rPr lang="zh-CN" altLang="en-US" sz="2800" dirty="0"/>
              <a:t>表示以</a:t>
            </a:r>
            <a:r>
              <a:rPr lang="en-US" altLang="zh-CN" sz="2800" dirty="0" err="1"/>
              <a:t>i</a:t>
            </a:r>
            <a:r>
              <a:rPr lang="zh-CN" altLang="en-US" sz="2800" dirty="0"/>
              <a:t>为结尾的最长上升子序列的长度</a:t>
            </a:r>
            <a:endParaRPr lang="en-US" altLang="zh-CN" sz="2800" dirty="0"/>
          </a:p>
          <a:p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799130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0F2917D4-D069-4F45-A322-2B69BC3AB94C}"/>
              </a:ext>
            </a:extLst>
          </p:cNvPr>
          <p:cNvSpPr txBox="1"/>
          <p:nvPr/>
        </p:nvSpPr>
        <p:spPr>
          <a:xfrm>
            <a:off x="901148" y="344557"/>
            <a:ext cx="10734261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有</a:t>
            </a:r>
            <a:r>
              <a:rPr lang="en-US" altLang="zh-CN" dirty="0"/>
              <a:t>n</a:t>
            </a:r>
            <a:r>
              <a:rPr lang="zh-CN" altLang="en-US" dirty="0"/>
              <a:t>个矩形，每个矩形可以用</a:t>
            </a:r>
            <a:r>
              <a:rPr lang="en-US" altLang="zh-CN" dirty="0" err="1"/>
              <a:t>a,b</a:t>
            </a:r>
            <a:r>
              <a:rPr lang="zh-CN" altLang="en-US" dirty="0"/>
              <a:t>来描述，表示长和宽。矩形</a:t>
            </a:r>
            <a:r>
              <a:rPr lang="en-US" altLang="zh-CN" dirty="0"/>
              <a:t>X(</a:t>
            </a:r>
            <a:r>
              <a:rPr lang="en-US" altLang="zh-CN" dirty="0" err="1"/>
              <a:t>a,b</a:t>
            </a:r>
            <a:r>
              <a:rPr lang="en-US" altLang="zh-CN" dirty="0"/>
              <a:t>)</a:t>
            </a:r>
            <a:r>
              <a:rPr lang="zh-CN" altLang="en-US" dirty="0"/>
              <a:t>可以嵌套在矩形</a:t>
            </a:r>
            <a:r>
              <a:rPr lang="en-US" altLang="zh-CN" dirty="0"/>
              <a:t>Y(</a:t>
            </a:r>
            <a:r>
              <a:rPr lang="en-US" altLang="zh-CN" dirty="0" err="1"/>
              <a:t>c,d</a:t>
            </a:r>
            <a:r>
              <a:rPr lang="en-US" altLang="zh-CN" dirty="0"/>
              <a:t>)</a:t>
            </a:r>
            <a:r>
              <a:rPr lang="zh-CN" altLang="en-US" dirty="0"/>
              <a:t>中当且仅当</a:t>
            </a:r>
            <a:r>
              <a:rPr lang="en-US" altLang="zh-CN" dirty="0"/>
              <a:t>a&lt;</a:t>
            </a:r>
            <a:r>
              <a:rPr lang="en-US" altLang="zh-CN" dirty="0" err="1"/>
              <a:t>c,b</a:t>
            </a:r>
            <a:r>
              <a:rPr lang="en-US" altLang="zh-CN" dirty="0"/>
              <a:t>&lt;d</a:t>
            </a:r>
            <a:r>
              <a:rPr lang="zh-CN" altLang="en-US" dirty="0"/>
              <a:t>或者</a:t>
            </a:r>
            <a:r>
              <a:rPr lang="en-US" altLang="zh-CN" dirty="0"/>
              <a:t>b&lt;</a:t>
            </a:r>
            <a:r>
              <a:rPr lang="en-US" altLang="zh-CN" dirty="0" err="1"/>
              <a:t>c,a</a:t>
            </a:r>
            <a:r>
              <a:rPr lang="en-US" altLang="zh-CN" dirty="0"/>
              <a:t>&lt;d</a:t>
            </a:r>
            <a:r>
              <a:rPr lang="zh-CN" altLang="en-US" dirty="0"/>
              <a:t>（相当于旋转</a:t>
            </a:r>
            <a:r>
              <a:rPr lang="en-US" altLang="zh-CN" dirty="0"/>
              <a:t>X90</a:t>
            </a:r>
            <a:r>
              <a:rPr lang="zh-CN" altLang="en-US" dirty="0"/>
              <a:t>度）。例如（</a:t>
            </a:r>
            <a:r>
              <a:rPr lang="en-US" altLang="zh-CN" dirty="0"/>
              <a:t>1,5</a:t>
            </a:r>
            <a:r>
              <a:rPr lang="zh-CN" altLang="en-US" dirty="0"/>
              <a:t>）可以嵌套在（</a:t>
            </a:r>
            <a:r>
              <a:rPr lang="en-US" altLang="zh-CN" dirty="0"/>
              <a:t>6,2</a:t>
            </a:r>
            <a:r>
              <a:rPr lang="zh-CN" altLang="en-US" dirty="0"/>
              <a:t>）内，但不能嵌套在（</a:t>
            </a:r>
            <a:r>
              <a:rPr lang="en-US" altLang="zh-CN" dirty="0"/>
              <a:t>3,4</a:t>
            </a:r>
            <a:r>
              <a:rPr lang="zh-CN" altLang="en-US" dirty="0"/>
              <a:t>）中。你的任务是选出尽可能多的矩形排成一行，使得除最后一个外，每一个矩形都可以嵌套在下一个矩形内。</a:t>
            </a:r>
            <a:r>
              <a:rPr lang="zh-CN" altLang="en-US" b="1" dirty="0"/>
              <a:t>输入</a:t>
            </a:r>
            <a:endParaRPr lang="en-US" altLang="zh-CN" b="1" dirty="0"/>
          </a:p>
          <a:p>
            <a:r>
              <a:rPr lang="zh-CN" altLang="en-US" dirty="0"/>
              <a:t>第一行是一个正正数</a:t>
            </a:r>
            <a:r>
              <a:rPr lang="en-US" altLang="zh-CN" dirty="0"/>
              <a:t>N(0&lt;N&lt;10)</a:t>
            </a:r>
            <a:r>
              <a:rPr lang="zh-CN" altLang="en-US" dirty="0"/>
              <a:t>，表示测试数据组数，</a:t>
            </a:r>
            <a:br>
              <a:rPr lang="zh-CN" altLang="en-US" dirty="0"/>
            </a:br>
            <a:r>
              <a:rPr lang="zh-CN" altLang="en-US" dirty="0"/>
              <a:t>每组测试数据的第一行是一个正正数</a:t>
            </a:r>
            <a:r>
              <a:rPr lang="en-US" altLang="zh-CN" dirty="0"/>
              <a:t>n</a:t>
            </a:r>
            <a:r>
              <a:rPr lang="zh-CN" altLang="en-US" dirty="0"/>
              <a:t>，表示该组测试数据中含有矩形的个数</a:t>
            </a:r>
            <a:r>
              <a:rPr lang="en-US" altLang="zh-CN" dirty="0"/>
              <a:t>(n&lt;=1000)</a:t>
            </a:r>
            <a:br>
              <a:rPr lang="zh-CN" altLang="en-US" dirty="0"/>
            </a:br>
            <a:r>
              <a:rPr lang="zh-CN" altLang="en-US" dirty="0"/>
              <a:t>随后的</a:t>
            </a:r>
            <a:r>
              <a:rPr lang="en-US" altLang="zh-CN" dirty="0"/>
              <a:t>n</a:t>
            </a:r>
            <a:r>
              <a:rPr lang="zh-CN" altLang="en-US" dirty="0"/>
              <a:t>行，每行有两个数</a:t>
            </a:r>
            <a:r>
              <a:rPr lang="en-US" altLang="zh-CN" dirty="0" err="1"/>
              <a:t>a,b</a:t>
            </a:r>
            <a:r>
              <a:rPr lang="en-US" altLang="zh-CN" dirty="0"/>
              <a:t>(0&lt;</a:t>
            </a:r>
            <a:r>
              <a:rPr lang="en-US" altLang="zh-CN" dirty="0" err="1"/>
              <a:t>a,b</a:t>
            </a:r>
            <a:r>
              <a:rPr lang="en-US" altLang="zh-CN" dirty="0"/>
              <a:t>&lt;100)</a:t>
            </a:r>
            <a:r>
              <a:rPr lang="zh-CN" altLang="en-US" dirty="0"/>
              <a:t>，表示矩形的长和宽</a:t>
            </a:r>
            <a:endParaRPr lang="en-US" altLang="zh-CN" dirty="0"/>
          </a:p>
          <a:p>
            <a:r>
              <a:rPr lang="zh-CN" altLang="en-US" b="1" dirty="0"/>
              <a:t>输出</a:t>
            </a:r>
            <a:endParaRPr lang="en-US" altLang="zh-CN" b="1" dirty="0"/>
          </a:p>
          <a:p>
            <a:r>
              <a:rPr lang="zh-CN" altLang="en-US" dirty="0"/>
              <a:t>每组测试数据都输出一个数，表示最多符合条件的矩形数目，每组输出占一行</a:t>
            </a:r>
            <a:endParaRPr lang="en-US" altLang="zh-CN" dirty="0"/>
          </a:p>
          <a:p>
            <a:r>
              <a:rPr lang="zh-CN" altLang="en-US" b="1" dirty="0"/>
              <a:t>样例输入                                                                    输出</a:t>
            </a:r>
            <a:r>
              <a:rPr lang="en-US" altLang="zh-CN" dirty="0"/>
              <a:t>5</a:t>
            </a:r>
            <a:endParaRPr lang="en-US" altLang="zh-CN" b="1" dirty="0"/>
          </a:p>
          <a:p>
            <a:r>
              <a:rPr lang="en-US" altLang="zh-CN" dirty="0"/>
              <a:t>1</a:t>
            </a:r>
          </a:p>
          <a:p>
            <a:r>
              <a:rPr lang="en-US" altLang="zh-CN" dirty="0"/>
              <a:t>10</a:t>
            </a:r>
          </a:p>
          <a:p>
            <a:r>
              <a:rPr lang="en-US" altLang="zh-CN" dirty="0"/>
              <a:t>1 2</a:t>
            </a:r>
          </a:p>
          <a:p>
            <a:r>
              <a:rPr lang="en-US" altLang="zh-CN" dirty="0"/>
              <a:t>2 4</a:t>
            </a:r>
          </a:p>
          <a:p>
            <a:r>
              <a:rPr lang="en-US" altLang="zh-CN" dirty="0"/>
              <a:t>5 8</a:t>
            </a:r>
          </a:p>
          <a:p>
            <a:r>
              <a:rPr lang="en-US" altLang="zh-CN" dirty="0"/>
              <a:t>6 10</a:t>
            </a:r>
          </a:p>
          <a:p>
            <a:r>
              <a:rPr lang="en-US" altLang="zh-CN" dirty="0"/>
              <a:t>7 9</a:t>
            </a:r>
          </a:p>
          <a:p>
            <a:r>
              <a:rPr lang="en-US" altLang="zh-CN" dirty="0"/>
              <a:t>3 1</a:t>
            </a:r>
          </a:p>
          <a:p>
            <a:r>
              <a:rPr lang="en-US" altLang="zh-CN" dirty="0"/>
              <a:t>5 8</a:t>
            </a:r>
          </a:p>
          <a:p>
            <a:r>
              <a:rPr lang="en-US" altLang="zh-CN" dirty="0"/>
              <a:t>12 10</a:t>
            </a:r>
          </a:p>
          <a:p>
            <a:r>
              <a:rPr lang="en-US" altLang="zh-CN" dirty="0"/>
              <a:t>9 7</a:t>
            </a:r>
          </a:p>
          <a:p>
            <a:r>
              <a:rPr lang="en-US" altLang="zh-CN" dirty="0"/>
              <a:t>2 2</a:t>
            </a:r>
          </a:p>
        </p:txBody>
      </p:sp>
    </p:spTree>
    <p:extLst>
      <p:ext uri="{BB962C8B-B14F-4D97-AF65-F5344CB8AC3E}">
        <p14:creationId xmlns:p14="http://schemas.microsoft.com/office/powerpoint/2010/main" val="368026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EAD52EFA-7B16-456B-B256-4B359A027DB6}"/>
              </a:ext>
            </a:extLst>
          </p:cNvPr>
          <p:cNvSpPr txBox="1"/>
          <p:nvPr/>
        </p:nvSpPr>
        <p:spPr>
          <a:xfrm>
            <a:off x="1073426" y="649357"/>
            <a:ext cx="101644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/>
              <a:t>动态规划</a:t>
            </a:r>
            <a:r>
              <a:rPr lang="en-US" altLang="zh-CN" sz="4000" dirty="0"/>
              <a:t>(dynamic programming)</a:t>
            </a:r>
            <a:endParaRPr lang="zh-CN" altLang="en-US" sz="4000" dirty="0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4DE6EB7C-E082-495A-99D3-C4C40D2D83EB}"/>
              </a:ext>
            </a:extLst>
          </p:cNvPr>
          <p:cNvSpPr txBox="1"/>
          <p:nvPr/>
        </p:nvSpPr>
        <p:spPr>
          <a:xfrm>
            <a:off x="1378226" y="1709530"/>
            <a:ext cx="1016441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20</a:t>
            </a:r>
            <a:r>
              <a:rPr lang="zh-CN" altLang="en-US" sz="3200" dirty="0"/>
              <a:t>世纪</a:t>
            </a:r>
            <a:r>
              <a:rPr lang="en-US" altLang="zh-CN" sz="3200" dirty="0"/>
              <a:t>50</a:t>
            </a:r>
            <a:r>
              <a:rPr lang="zh-CN" altLang="en-US" sz="3200" dirty="0"/>
              <a:t>年代初</a:t>
            </a:r>
            <a:r>
              <a:rPr lang="zh-CN" altLang="en-US" sz="3200" dirty="0">
                <a:hlinkClick r:id="rId2"/>
              </a:rPr>
              <a:t>美国</a:t>
            </a:r>
            <a:r>
              <a:rPr lang="zh-CN" altLang="en-US" sz="3200" dirty="0"/>
              <a:t>数学家</a:t>
            </a:r>
            <a:r>
              <a:rPr lang="en-US" altLang="zh-CN" sz="3200" dirty="0" err="1"/>
              <a:t>R.E.Bellman</a:t>
            </a:r>
            <a:r>
              <a:rPr lang="zh-CN" altLang="en-US" sz="3200" dirty="0"/>
              <a:t>等人在研究多阶段决策过程</a:t>
            </a:r>
            <a:r>
              <a:rPr lang="en-US" altLang="zh-CN" sz="3200" dirty="0"/>
              <a:t>(multistep decision process)</a:t>
            </a:r>
            <a:r>
              <a:rPr lang="zh-CN" altLang="en-US" sz="3200" dirty="0"/>
              <a:t>的优化问题时，提出了著名的最优化原理</a:t>
            </a:r>
            <a:r>
              <a:rPr lang="en-US" altLang="zh-CN" sz="3200" dirty="0"/>
              <a:t>(principle of optimality)</a:t>
            </a:r>
            <a:r>
              <a:rPr lang="zh-CN" altLang="en-US" sz="3200" dirty="0"/>
              <a:t>，把多阶段过程转化为一系列单阶段问题，利用各阶段之间的关系，逐个求解，创立了解决这类过程优化问题的新</a:t>
            </a:r>
            <a:r>
              <a:rPr lang="zh-CN" altLang="en-US" sz="3200" b="1" dirty="0"/>
              <a:t>方法</a:t>
            </a:r>
            <a:r>
              <a:rPr lang="en-US" altLang="zh-CN" sz="3200" dirty="0"/>
              <a:t>——</a:t>
            </a:r>
            <a:r>
              <a:rPr lang="zh-CN" altLang="en-US" sz="3200" dirty="0"/>
              <a:t>动态规划。</a:t>
            </a:r>
            <a:r>
              <a:rPr lang="en-US" altLang="zh-CN" sz="3200" dirty="0"/>
              <a:t>1957</a:t>
            </a:r>
            <a:r>
              <a:rPr lang="zh-CN" altLang="en-US" sz="3200" dirty="0"/>
              <a:t>年出版了他的名著</a:t>
            </a:r>
            <a:r>
              <a:rPr lang="en-US" altLang="zh-CN" sz="3200" dirty="0"/>
              <a:t>《Dynamic Programming》</a:t>
            </a:r>
            <a:r>
              <a:rPr lang="zh-CN" altLang="en-US" sz="3200" dirty="0"/>
              <a:t>，这是该领域的第一本著作。</a:t>
            </a:r>
          </a:p>
        </p:txBody>
      </p:sp>
    </p:spTree>
    <p:extLst>
      <p:ext uri="{BB962C8B-B14F-4D97-AF65-F5344CB8AC3E}">
        <p14:creationId xmlns:p14="http://schemas.microsoft.com/office/powerpoint/2010/main" val="214737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927F920A-4F10-4CFB-8BD6-259A470FDF6E}"/>
              </a:ext>
            </a:extLst>
          </p:cNvPr>
          <p:cNvSpPr txBox="1"/>
          <p:nvPr/>
        </p:nvSpPr>
        <p:spPr>
          <a:xfrm>
            <a:off x="1285461" y="689113"/>
            <a:ext cx="37238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/>
              <a:t>数字三角形问题 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EE4EB1EB-3781-49E0-85A2-D92E6F305F80}"/>
              </a:ext>
            </a:extLst>
          </p:cNvPr>
          <p:cNvSpPr txBox="1"/>
          <p:nvPr/>
        </p:nvSpPr>
        <p:spPr>
          <a:xfrm>
            <a:off x="1417983" y="1510748"/>
            <a:ext cx="960782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给定一个由</a:t>
            </a:r>
            <a:r>
              <a:rPr lang="en-US" altLang="zh-CN" dirty="0"/>
              <a:t>n</a:t>
            </a:r>
            <a:r>
              <a:rPr lang="zh-CN" altLang="en-US" dirty="0"/>
              <a:t>行数字组成的数字三角形如下图所示。试设计一个算法，计算出从三角形的顶至底的一条路径，使该路径经过的数字总和最大。 </a:t>
            </a:r>
            <a:br>
              <a:rPr lang="zh-CN" altLang="en-US" dirty="0"/>
            </a:br>
            <a:r>
              <a:rPr lang="zh-CN" altLang="en-US" dirty="0"/>
              <a:t>对于给定的由</a:t>
            </a:r>
            <a:r>
              <a:rPr lang="en-US" altLang="zh-CN" dirty="0"/>
              <a:t>n</a:t>
            </a:r>
            <a:r>
              <a:rPr lang="zh-CN" altLang="en-US" dirty="0"/>
              <a:t>行数字组成的数字三角形，计算从三角形的顶至底的路径经过的数字和的最大值。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样例输入</a:t>
            </a:r>
            <a:endParaRPr lang="en-US" altLang="zh-CN" dirty="0"/>
          </a:p>
          <a:p>
            <a:r>
              <a:rPr lang="en-US" altLang="zh-CN" dirty="0"/>
              <a:t>5</a:t>
            </a:r>
          </a:p>
          <a:p>
            <a:r>
              <a:rPr lang="en-US" altLang="zh-CN" dirty="0"/>
              <a:t>7</a:t>
            </a:r>
          </a:p>
          <a:p>
            <a:r>
              <a:rPr lang="en-US" altLang="zh-CN" dirty="0"/>
              <a:t>3 8</a:t>
            </a:r>
          </a:p>
          <a:p>
            <a:r>
              <a:rPr lang="en-US" altLang="zh-CN" dirty="0"/>
              <a:t>8 1 0 </a:t>
            </a:r>
          </a:p>
          <a:p>
            <a:r>
              <a:rPr lang="en-US" altLang="zh-CN" dirty="0"/>
              <a:t>2 7 4 4</a:t>
            </a:r>
          </a:p>
          <a:p>
            <a:r>
              <a:rPr lang="en-US" altLang="zh-CN" dirty="0"/>
              <a:t>4 5 2 6 5</a:t>
            </a:r>
          </a:p>
          <a:p>
            <a:endParaRPr lang="en-US" altLang="zh-CN" dirty="0"/>
          </a:p>
          <a:p>
            <a:r>
              <a:rPr lang="zh-CN" altLang="en-US" dirty="0">
                <a:solidFill>
                  <a:srgbClr val="000000"/>
                </a:solidFill>
                <a:latin typeface="Arial Unicode MS"/>
              </a:rPr>
              <a:t>样例输出</a:t>
            </a:r>
            <a:endParaRPr lang="en-US" altLang="zh-CN" dirty="0">
              <a:solidFill>
                <a:srgbClr val="000000"/>
              </a:solidFill>
              <a:latin typeface="Arial Unicode MS"/>
            </a:endParaRPr>
          </a:p>
          <a:p>
            <a:r>
              <a:rPr lang="en-US" altLang="zh-CN" dirty="0">
                <a:solidFill>
                  <a:srgbClr val="000000"/>
                </a:solidFill>
                <a:latin typeface="Arial Unicode MS"/>
              </a:rPr>
              <a:t>30</a:t>
            </a:r>
            <a:endParaRPr lang="en-US" altLang="zh-CN" dirty="0"/>
          </a:p>
          <a:p>
            <a:endParaRPr lang="zh-CN" altLang="en-US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D0F51127-5536-4CC2-8127-04F91977CA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1965" y="2957603"/>
            <a:ext cx="3322052" cy="2966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1986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880964A6-FCB7-4D1E-BB6A-AA56F824C0C6}"/>
              </a:ext>
            </a:extLst>
          </p:cNvPr>
          <p:cNvSpPr txBox="1"/>
          <p:nvPr/>
        </p:nvSpPr>
        <p:spPr>
          <a:xfrm>
            <a:off x="914400" y="742122"/>
            <a:ext cx="996563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/>
              <a:t>  动态规划解题的一般思路</a:t>
            </a:r>
            <a:endParaRPr lang="zh-CN" altLang="en-US" sz="2400" dirty="0"/>
          </a:p>
          <a:p>
            <a:r>
              <a:rPr lang="zh-CN" altLang="en-US" sz="2400" b="1" dirty="0"/>
              <a:t>    </a:t>
            </a:r>
            <a:r>
              <a:rPr lang="en-US" altLang="zh-CN" sz="2400" b="1" dirty="0"/>
              <a:t>1. </a:t>
            </a:r>
            <a:r>
              <a:rPr lang="zh-CN" altLang="en-US" sz="2400" b="1" dirty="0"/>
              <a:t>表述状态</a:t>
            </a:r>
            <a:endParaRPr lang="en-US" altLang="zh-CN" sz="2400" b="1" dirty="0"/>
          </a:p>
          <a:p>
            <a:r>
              <a:rPr lang="en-US" altLang="zh-CN" sz="2400" b="1" dirty="0"/>
              <a:t>	</a:t>
            </a:r>
            <a:r>
              <a:rPr lang="en-US" altLang="zh-CN" sz="2400" b="1" dirty="0" err="1"/>
              <a:t>dp</a:t>
            </a:r>
            <a:r>
              <a:rPr lang="en-US" altLang="zh-CN" sz="2400" b="1" dirty="0"/>
              <a:t>(</a:t>
            </a:r>
            <a:r>
              <a:rPr lang="en-US" altLang="zh-CN" sz="2400" b="1" dirty="0" err="1"/>
              <a:t>x,y</a:t>
            </a:r>
            <a:r>
              <a:rPr lang="en-US" altLang="zh-CN" sz="2400" b="1" dirty="0"/>
              <a:t>)</a:t>
            </a:r>
            <a:r>
              <a:rPr lang="zh-CN" altLang="en-US" sz="2400" b="1" dirty="0"/>
              <a:t>表示从坐标</a:t>
            </a:r>
            <a:r>
              <a:rPr lang="en-US" altLang="zh-CN" sz="2400" b="1" dirty="0" err="1"/>
              <a:t>x,y</a:t>
            </a:r>
            <a:r>
              <a:rPr lang="zh-CN" altLang="en-US" sz="2400" b="1" dirty="0"/>
              <a:t>出发向下走得到的最大值</a:t>
            </a:r>
            <a:endParaRPr lang="zh-CN" altLang="en-US" sz="2400" dirty="0"/>
          </a:p>
          <a:p>
            <a:r>
              <a:rPr lang="zh-CN" altLang="en-US" sz="2400" dirty="0"/>
              <a:t> </a:t>
            </a:r>
            <a:r>
              <a:rPr lang="zh-CN" altLang="en-US" sz="2400" b="1" dirty="0"/>
              <a:t>   </a:t>
            </a:r>
            <a:r>
              <a:rPr lang="en-US" altLang="zh-CN" sz="2400" b="1" dirty="0"/>
              <a:t>2. </a:t>
            </a:r>
            <a:r>
              <a:rPr lang="zh-CN" altLang="en-US" sz="2400" b="1" dirty="0"/>
              <a:t>确定状态转移方程</a:t>
            </a:r>
            <a:endParaRPr lang="en-US" altLang="zh-CN" sz="2400" b="1" dirty="0"/>
          </a:p>
          <a:p>
            <a:r>
              <a:rPr lang="en-US" altLang="zh-CN" sz="2400" b="1" dirty="0"/>
              <a:t>	</a:t>
            </a:r>
            <a:r>
              <a:rPr lang="en-US" altLang="zh-CN" sz="2400" dirty="0"/>
              <a:t> </a:t>
            </a:r>
            <a:r>
              <a:rPr lang="en-US" altLang="zh-CN" sz="2400" b="1" dirty="0" err="1"/>
              <a:t>dp</a:t>
            </a:r>
            <a:r>
              <a:rPr lang="en-US" altLang="zh-CN" sz="2400" b="1" dirty="0"/>
              <a:t>[</a:t>
            </a:r>
            <a:r>
              <a:rPr lang="en-US" altLang="zh-CN" sz="2400" b="1" dirty="0" err="1"/>
              <a:t>i</a:t>
            </a:r>
            <a:r>
              <a:rPr lang="en-US" altLang="zh-CN" sz="2400" b="1" dirty="0"/>
              <a:t>][j]=max(</a:t>
            </a:r>
            <a:r>
              <a:rPr lang="en-US" altLang="zh-CN" sz="2400" b="1" dirty="0" err="1"/>
              <a:t>dp</a:t>
            </a:r>
            <a:r>
              <a:rPr lang="en-US" altLang="zh-CN" sz="2400" b="1" dirty="0"/>
              <a:t>[i+1][j],</a:t>
            </a:r>
            <a:r>
              <a:rPr lang="en-US" altLang="zh-CN" sz="2400" b="1" dirty="0" err="1"/>
              <a:t>dp</a:t>
            </a:r>
            <a:r>
              <a:rPr lang="en-US" altLang="zh-CN" sz="2400" b="1" dirty="0"/>
              <a:t>[i+1][j+1])+triangle[</a:t>
            </a:r>
            <a:r>
              <a:rPr lang="en-US" altLang="zh-CN" sz="2400" b="1" dirty="0" err="1"/>
              <a:t>i</a:t>
            </a:r>
            <a:r>
              <a:rPr lang="en-US" altLang="zh-CN" sz="2400" b="1" dirty="0"/>
              <a:t>][j];</a:t>
            </a:r>
            <a:endParaRPr lang="zh-CN" altLang="en-US" sz="2400" b="1" dirty="0"/>
          </a:p>
          <a:p>
            <a:r>
              <a:rPr lang="zh-CN" altLang="en-US" sz="2400" dirty="0"/>
              <a:t>    </a:t>
            </a:r>
            <a:r>
              <a:rPr lang="en-US" altLang="zh-CN" sz="2400" b="1" dirty="0"/>
              <a:t>3. </a:t>
            </a:r>
            <a:r>
              <a:rPr lang="zh-CN" altLang="en-US" sz="2400" b="1" dirty="0"/>
              <a:t>确定一些初始状态（边界状态）的值</a:t>
            </a:r>
            <a:endParaRPr lang="en-US" altLang="zh-CN" sz="2400" b="1" dirty="0"/>
          </a:p>
          <a:p>
            <a:r>
              <a:rPr lang="en-US" altLang="zh-CN" sz="2400" b="1" dirty="0"/>
              <a:t>	</a:t>
            </a:r>
            <a:r>
              <a:rPr lang="en-US" altLang="zh-CN" sz="2400" b="1" dirty="0" err="1"/>
              <a:t>i</a:t>
            </a:r>
            <a:r>
              <a:rPr lang="en-US" altLang="zh-CN" sz="2400" b="1" dirty="0"/>
              <a:t>=n-1</a:t>
            </a:r>
            <a:r>
              <a:rPr lang="zh-CN" altLang="en-US" sz="2400" b="1" dirty="0"/>
              <a:t>时：</a:t>
            </a:r>
            <a:r>
              <a:rPr lang="en-US" altLang="zh-CN" sz="2400" dirty="0"/>
              <a:t> </a:t>
            </a:r>
            <a:r>
              <a:rPr lang="en-US" altLang="zh-CN" sz="2400" dirty="0" err="1"/>
              <a:t>dp</a:t>
            </a:r>
            <a:r>
              <a:rPr lang="en-US" altLang="zh-CN" sz="2400" dirty="0"/>
              <a:t>[n-1][</a:t>
            </a:r>
            <a:r>
              <a:rPr lang="en-US" altLang="zh-CN" sz="2400" dirty="0" err="1"/>
              <a:t>i</a:t>
            </a:r>
            <a:r>
              <a:rPr lang="en-US" altLang="zh-CN" sz="2400" dirty="0"/>
              <a:t>]=triangle[n-1][</a:t>
            </a:r>
            <a:r>
              <a:rPr lang="en-US" altLang="zh-CN" sz="2400" dirty="0" err="1"/>
              <a:t>i</a:t>
            </a:r>
            <a:r>
              <a:rPr lang="en-US" altLang="zh-CN" sz="2400" dirty="0"/>
              <a:t>];</a:t>
            </a:r>
          </a:p>
          <a:p>
            <a:endParaRPr lang="en-US" altLang="zh-CN" sz="2400" b="1" dirty="0"/>
          </a:p>
          <a:p>
            <a:r>
              <a:rPr lang="en-US" altLang="zh-CN" sz="2400" b="1" dirty="0"/>
              <a:t> </a:t>
            </a:r>
            <a:r>
              <a:rPr lang="zh-CN" altLang="en-US" sz="2400" b="1" dirty="0"/>
              <a:t>动态规划问题的三大性质</a:t>
            </a:r>
            <a:endParaRPr lang="en-US" altLang="zh-CN" sz="2400" b="1" dirty="0"/>
          </a:p>
          <a:p>
            <a:r>
              <a:rPr lang="en-US" altLang="zh-CN" sz="2400" b="1" dirty="0"/>
              <a:t>    1.</a:t>
            </a:r>
            <a:r>
              <a:rPr lang="zh-CN" altLang="en-US" sz="2400" b="1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最优化原理</a:t>
            </a:r>
            <a:r>
              <a:rPr lang="zh-CN" altLang="en-US" sz="2400" b="1" dirty="0"/>
              <a:t>（最优子结构性质）</a:t>
            </a:r>
            <a:endParaRPr lang="en-US" altLang="zh-CN" sz="2400" b="1" dirty="0"/>
          </a:p>
          <a:p>
            <a:r>
              <a:rPr lang="en-US" altLang="zh-CN" sz="2400" b="1" dirty="0"/>
              <a:t>     2.</a:t>
            </a:r>
            <a:r>
              <a:rPr lang="zh-CN" altLang="en-US" sz="2400" b="1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无后效性</a:t>
            </a:r>
            <a:endParaRPr lang="en-US" altLang="zh-CN" sz="2400" b="1" dirty="0"/>
          </a:p>
          <a:p>
            <a:r>
              <a:rPr lang="en-US" altLang="zh-CN" sz="2400" b="1" dirty="0"/>
              <a:t>	3.</a:t>
            </a:r>
            <a:r>
              <a:rPr lang="zh-CN" altLang="en-US" sz="2400" b="1" dirty="0"/>
              <a:t>子问题的重叠性 </a:t>
            </a:r>
            <a:endParaRPr lang="en-US" altLang="zh-CN" sz="2400" b="1" dirty="0"/>
          </a:p>
          <a:p>
            <a:endParaRPr lang="zh-CN" altLang="en-US" sz="2400" dirty="0"/>
          </a:p>
          <a:p>
            <a:r>
              <a:rPr lang="zh-CN" alt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57479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87F95DB7-9EC0-46E3-A930-30BF89E93E39}"/>
              </a:ext>
            </a:extLst>
          </p:cNvPr>
          <p:cNvSpPr txBox="1"/>
          <p:nvPr/>
        </p:nvSpPr>
        <p:spPr>
          <a:xfrm>
            <a:off x="1285461" y="649357"/>
            <a:ext cx="9846365" cy="53273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#include &lt;</a:t>
            </a:r>
            <a:r>
              <a:rPr lang="en-US" altLang="zh-CN" dirty="0" err="1"/>
              <a:t>cstdio</a:t>
            </a:r>
            <a:r>
              <a:rPr lang="en-US" altLang="zh-CN" dirty="0"/>
              <a:t>&gt;</a:t>
            </a:r>
          </a:p>
          <a:p>
            <a:r>
              <a:rPr lang="en-US" altLang="zh-CN" dirty="0"/>
              <a:t>#include &lt;algorithm&gt;</a:t>
            </a:r>
          </a:p>
          <a:p>
            <a:r>
              <a:rPr lang="en-US" altLang="zh-CN" dirty="0"/>
              <a:t>using namespace std;</a:t>
            </a:r>
          </a:p>
          <a:p>
            <a:r>
              <a:rPr lang="en-US" altLang="zh-CN" dirty="0"/>
              <a:t>int main()</a:t>
            </a:r>
          </a:p>
          <a:p>
            <a:r>
              <a:rPr lang="en-US" altLang="zh-CN" dirty="0"/>
              <a:t>{</a:t>
            </a:r>
          </a:p>
          <a:p>
            <a:r>
              <a:rPr lang="en-US" altLang="zh-CN" dirty="0"/>
              <a:t>    int triangle[100][100],</a:t>
            </a:r>
            <a:r>
              <a:rPr lang="en-US" altLang="zh-CN" dirty="0" err="1"/>
              <a:t>dp</a:t>
            </a:r>
            <a:r>
              <a:rPr lang="en-US" altLang="zh-CN" dirty="0"/>
              <a:t>[100][100];</a:t>
            </a:r>
          </a:p>
          <a:p>
            <a:r>
              <a:rPr lang="en-US" altLang="zh-CN" dirty="0"/>
              <a:t>    int </a:t>
            </a:r>
            <a:r>
              <a:rPr lang="en-US" altLang="zh-CN" dirty="0" err="1"/>
              <a:t>i,j,n</a:t>
            </a:r>
            <a:r>
              <a:rPr lang="en-US" altLang="zh-CN" dirty="0"/>
              <a:t>;</a:t>
            </a:r>
          </a:p>
          <a:p>
            <a:r>
              <a:rPr lang="en-US" altLang="zh-CN" dirty="0"/>
              <a:t>    </a:t>
            </a:r>
            <a:r>
              <a:rPr lang="en-US" altLang="zh-CN" dirty="0" err="1"/>
              <a:t>scanf</a:t>
            </a:r>
            <a:r>
              <a:rPr lang="en-US" altLang="zh-CN" dirty="0"/>
              <a:t>("%</a:t>
            </a:r>
            <a:r>
              <a:rPr lang="en-US" altLang="zh-CN" dirty="0" err="1"/>
              <a:t>d",&amp;n</a:t>
            </a:r>
            <a:r>
              <a:rPr lang="en-US" altLang="zh-CN" dirty="0"/>
              <a:t>);</a:t>
            </a:r>
          </a:p>
          <a:p>
            <a:r>
              <a:rPr lang="en-US" altLang="zh-CN" dirty="0"/>
              <a:t>    for(</a:t>
            </a:r>
            <a:r>
              <a:rPr lang="en-US" altLang="zh-CN" dirty="0" err="1"/>
              <a:t>i</a:t>
            </a:r>
            <a:r>
              <a:rPr lang="en-US" altLang="zh-CN" dirty="0"/>
              <a:t>=0;i&lt;</a:t>
            </a:r>
            <a:r>
              <a:rPr lang="en-US" altLang="zh-CN" dirty="0" err="1"/>
              <a:t>n;i</a:t>
            </a:r>
            <a:r>
              <a:rPr lang="en-US" altLang="zh-CN" dirty="0"/>
              <a:t>++)</a:t>
            </a:r>
          </a:p>
          <a:p>
            <a:r>
              <a:rPr lang="en-US" altLang="zh-CN" dirty="0"/>
              <a:t>        for(j=0;j&lt;=</a:t>
            </a:r>
            <a:r>
              <a:rPr lang="en-US" altLang="zh-CN" dirty="0" err="1"/>
              <a:t>i;j</a:t>
            </a:r>
            <a:r>
              <a:rPr lang="en-US" altLang="zh-CN" dirty="0"/>
              <a:t>++)</a:t>
            </a:r>
          </a:p>
          <a:p>
            <a:r>
              <a:rPr lang="en-US" altLang="zh-CN" dirty="0"/>
              <a:t>            </a:t>
            </a:r>
            <a:r>
              <a:rPr lang="en-US" altLang="zh-CN" dirty="0" err="1"/>
              <a:t>scanf</a:t>
            </a:r>
            <a:r>
              <a:rPr lang="en-US" altLang="zh-CN" dirty="0"/>
              <a:t>("%</a:t>
            </a:r>
            <a:r>
              <a:rPr lang="en-US" altLang="zh-CN" dirty="0" err="1"/>
              <a:t>d",&amp;triangle</a:t>
            </a:r>
            <a:r>
              <a:rPr lang="en-US" altLang="zh-CN" dirty="0"/>
              <a:t>[</a:t>
            </a:r>
            <a:r>
              <a:rPr lang="en-US" altLang="zh-CN" dirty="0" err="1"/>
              <a:t>i</a:t>
            </a:r>
            <a:r>
              <a:rPr lang="en-US" altLang="zh-CN" dirty="0"/>
              <a:t>][j]);</a:t>
            </a:r>
          </a:p>
          <a:p>
            <a:r>
              <a:rPr lang="en-US" altLang="zh-CN" dirty="0"/>
              <a:t>    for(int </a:t>
            </a:r>
            <a:r>
              <a:rPr lang="en-US" altLang="zh-CN" dirty="0" err="1"/>
              <a:t>i</a:t>
            </a:r>
            <a:r>
              <a:rPr lang="en-US" altLang="zh-CN" dirty="0"/>
              <a:t>=0;i&lt;</a:t>
            </a:r>
            <a:r>
              <a:rPr lang="en-US" altLang="zh-CN" dirty="0" err="1"/>
              <a:t>n;i</a:t>
            </a:r>
            <a:r>
              <a:rPr lang="en-US" altLang="zh-CN" dirty="0"/>
              <a:t>++)</a:t>
            </a:r>
          </a:p>
          <a:p>
            <a:r>
              <a:rPr lang="en-US" altLang="zh-CN" dirty="0"/>
              <a:t>    	</a:t>
            </a:r>
            <a:r>
              <a:rPr lang="en-US" altLang="zh-CN" dirty="0" err="1"/>
              <a:t>dp</a:t>
            </a:r>
            <a:r>
              <a:rPr lang="en-US" altLang="zh-CN" dirty="0"/>
              <a:t>[n-1][</a:t>
            </a:r>
            <a:r>
              <a:rPr lang="en-US" altLang="zh-CN" dirty="0" err="1"/>
              <a:t>i</a:t>
            </a:r>
            <a:r>
              <a:rPr lang="en-US" altLang="zh-CN" dirty="0"/>
              <a:t>]=triangle[n-1][</a:t>
            </a:r>
            <a:r>
              <a:rPr lang="en-US" altLang="zh-CN" dirty="0" err="1"/>
              <a:t>i</a:t>
            </a:r>
            <a:r>
              <a:rPr lang="en-US" altLang="zh-CN" dirty="0"/>
              <a:t>];//</a:t>
            </a:r>
            <a:r>
              <a:rPr lang="zh-CN" altLang="en-US" dirty="0"/>
              <a:t>边界情况</a:t>
            </a:r>
            <a:endParaRPr lang="en-US" altLang="zh-CN" dirty="0"/>
          </a:p>
          <a:p>
            <a:r>
              <a:rPr lang="en-US" altLang="zh-CN" dirty="0"/>
              <a:t>    for(</a:t>
            </a:r>
            <a:r>
              <a:rPr lang="en-US" altLang="zh-CN" dirty="0" err="1"/>
              <a:t>i</a:t>
            </a:r>
            <a:r>
              <a:rPr lang="en-US" altLang="zh-CN" dirty="0"/>
              <a:t>=n-2;i&gt;=0;i--)</a:t>
            </a:r>
          </a:p>
          <a:p>
            <a:r>
              <a:rPr lang="en-US" altLang="zh-CN" dirty="0"/>
              <a:t>        for(j=0;j&lt;=</a:t>
            </a:r>
            <a:r>
              <a:rPr lang="en-US" altLang="zh-CN" dirty="0" err="1"/>
              <a:t>i;j</a:t>
            </a:r>
            <a:r>
              <a:rPr lang="en-US" altLang="zh-CN" dirty="0"/>
              <a:t>++)</a:t>
            </a:r>
          </a:p>
          <a:p>
            <a:r>
              <a:rPr lang="en-US" altLang="zh-CN" dirty="0"/>
              <a:t>            </a:t>
            </a:r>
            <a:r>
              <a:rPr lang="en-US" altLang="zh-CN" dirty="0" err="1"/>
              <a:t>dp</a:t>
            </a:r>
            <a:r>
              <a:rPr lang="en-US" altLang="zh-CN" dirty="0"/>
              <a:t>[</a:t>
            </a:r>
            <a:r>
              <a:rPr lang="en-US" altLang="zh-CN" dirty="0" err="1"/>
              <a:t>i</a:t>
            </a:r>
            <a:r>
              <a:rPr lang="en-US" altLang="zh-CN" dirty="0"/>
              <a:t>][j]=max(</a:t>
            </a:r>
            <a:r>
              <a:rPr lang="en-US" altLang="zh-CN" dirty="0" err="1"/>
              <a:t>dp</a:t>
            </a:r>
            <a:r>
              <a:rPr lang="en-US" altLang="zh-CN" dirty="0"/>
              <a:t>[i+1][j],</a:t>
            </a:r>
            <a:r>
              <a:rPr lang="en-US" altLang="zh-CN" dirty="0" err="1"/>
              <a:t>dp</a:t>
            </a:r>
            <a:r>
              <a:rPr lang="en-US" altLang="zh-CN" dirty="0"/>
              <a:t>[i+1][j+1])+triangle[</a:t>
            </a:r>
            <a:r>
              <a:rPr lang="en-US" altLang="zh-CN" dirty="0" err="1"/>
              <a:t>i</a:t>
            </a:r>
            <a:r>
              <a:rPr lang="en-US" altLang="zh-CN" dirty="0"/>
              <a:t>][j];</a:t>
            </a:r>
          </a:p>
          <a:p>
            <a:r>
              <a:rPr lang="en-US" altLang="zh-CN" dirty="0"/>
              <a:t>    </a:t>
            </a:r>
            <a:r>
              <a:rPr lang="en-US" altLang="zh-CN" dirty="0" err="1"/>
              <a:t>printf</a:t>
            </a:r>
            <a:r>
              <a:rPr lang="en-US" altLang="zh-CN" dirty="0"/>
              <a:t>("%d",</a:t>
            </a:r>
            <a:r>
              <a:rPr lang="en-US" altLang="zh-CN" dirty="0" err="1"/>
              <a:t>dp</a:t>
            </a:r>
            <a:r>
              <a:rPr lang="en-US" altLang="zh-CN" dirty="0"/>
              <a:t>[0][0]);</a:t>
            </a:r>
          </a:p>
          <a:p>
            <a:r>
              <a:rPr lang="en-US" altLang="zh-CN" dirty="0"/>
              <a:t>    return 0;</a:t>
            </a:r>
          </a:p>
          <a:p>
            <a:r>
              <a:rPr lang="en-US" altLang="zh-CN" dirty="0"/>
              <a:t>}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7683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CC132B3C-F70D-49A5-BA44-1F3BC9845793}"/>
              </a:ext>
            </a:extLst>
          </p:cNvPr>
          <p:cNvSpPr txBox="1"/>
          <p:nvPr/>
        </p:nvSpPr>
        <p:spPr>
          <a:xfrm>
            <a:off x="1364974" y="702365"/>
            <a:ext cx="8971722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#include &lt;</a:t>
            </a:r>
            <a:r>
              <a:rPr lang="en-US" altLang="zh-CN" dirty="0" err="1"/>
              <a:t>cstdio</a:t>
            </a:r>
            <a:r>
              <a:rPr lang="en-US" altLang="zh-CN" dirty="0"/>
              <a:t>&gt;</a:t>
            </a:r>
          </a:p>
          <a:p>
            <a:r>
              <a:rPr lang="en-US" altLang="zh-CN" dirty="0"/>
              <a:t>#include &lt;</a:t>
            </a:r>
            <a:r>
              <a:rPr lang="en-US" altLang="zh-CN" dirty="0" err="1"/>
              <a:t>cstring</a:t>
            </a:r>
            <a:r>
              <a:rPr lang="en-US" altLang="zh-CN" dirty="0"/>
              <a:t>&gt;</a:t>
            </a:r>
          </a:p>
          <a:p>
            <a:r>
              <a:rPr lang="en-US" altLang="zh-CN" dirty="0"/>
              <a:t>#include &lt;algorithm&gt;</a:t>
            </a:r>
          </a:p>
          <a:p>
            <a:r>
              <a:rPr lang="en-US" altLang="zh-CN" dirty="0"/>
              <a:t>using namespace std;</a:t>
            </a:r>
          </a:p>
          <a:p>
            <a:r>
              <a:rPr lang="en-US" altLang="zh-CN" dirty="0"/>
              <a:t>int </a:t>
            </a:r>
            <a:r>
              <a:rPr lang="en-US" altLang="zh-CN" dirty="0" err="1"/>
              <a:t>n,triangle</a:t>
            </a:r>
            <a:r>
              <a:rPr lang="en-US" altLang="zh-CN" dirty="0"/>
              <a:t>[100][100],</a:t>
            </a:r>
            <a:r>
              <a:rPr lang="en-US" altLang="zh-CN" dirty="0" err="1"/>
              <a:t>dp</a:t>
            </a:r>
            <a:r>
              <a:rPr lang="en-US" altLang="zh-CN" dirty="0"/>
              <a:t>[100][100];</a:t>
            </a:r>
          </a:p>
          <a:p>
            <a:r>
              <a:rPr lang="en-US" altLang="zh-CN" dirty="0"/>
              <a:t>int solve(int </a:t>
            </a:r>
            <a:r>
              <a:rPr lang="en-US" altLang="zh-CN" dirty="0" err="1"/>
              <a:t>i,int</a:t>
            </a:r>
            <a:r>
              <a:rPr lang="en-US" altLang="zh-CN" dirty="0"/>
              <a:t> j){</a:t>
            </a:r>
          </a:p>
          <a:p>
            <a:r>
              <a:rPr lang="en-US" altLang="zh-CN" dirty="0"/>
              <a:t>	if(</a:t>
            </a:r>
            <a:r>
              <a:rPr lang="en-US" altLang="zh-CN" dirty="0" err="1"/>
              <a:t>dp</a:t>
            </a:r>
            <a:r>
              <a:rPr lang="en-US" altLang="zh-CN" dirty="0"/>
              <a:t>[</a:t>
            </a:r>
            <a:r>
              <a:rPr lang="en-US" altLang="zh-CN" dirty="0" err="1"/>
              <a:t>i</a:t>
            </a:r>
            <a:r>
              <a:rPr lang="en-US" altLang="zh-CN" dirty="0"/>
              <a:t>][j]&gt;=0) return </a:t>
            </a:r>
            <a:r>
              <a:rPr lang="en-US" altLang="zh-CN" dirty="0" err="1"/>
              <a:t>dp</a:t>
            </a:r>
            <a:r>
              <a:rPr lang="en-US" altLang="zh-CN" dirty="0"/>
              <a:t>[</a:t>
            </a:r>
            <a:r>
              <a:rPr lang="en-US" altLang="zh-CN" dirty="0" err="1"/>
              <a:t>i</a:t>
            </a:r>
            <a:r>
              <a:rPr lang="en-US" altLang="zh-CN" dirty="0"/>
              <a:t>][j];</a:t>
            </a:r>
          </a:p>
          <a:p>
            <a:r>
              <a:rPr lang="en-US" altLang="zh-CN" dirty="0"/>
              <a:t>	if(</a:t>
            </a:r>
            <a:r>
              <a:rPr lang="en-US" altLang="zh-CN" dirty="0" err="1"/>
              <a:t>i</a:t>
            </a:r>
            <a:r>
              <a:rPr lang="en-US" altLang="zh-CN" dirty="0"/>
              <a:t>==n-1) return </a:t>
            </a:r>
            <a:r>
              <a:rPr lang="en-US" altLang="zh-CN" dirty="0" err="1"/>
              <a:t>dp</a:t>
            </a:r>
            <a:r>
              <a:rPr lang="en-US" altLang="zh-CN" dirty="0"/>
              <a:t>[</a:t>
            </a:r>
            <a:r>
              <a:rPr lang="en-US" altLang="zh-CN" dirty="0" err="1"/>
              <a:t>i</a:t>
            </a:r>
            <a:r>
              <a:rPr lang="en-US" altLang="zh-CN" dirty="0"/>
              <a:t>][j]=triangle[</a:t>
            </a:r>
            <a:r>
              <a:rPr lang="en-US" altLang="zh-CN" dirty="0" err="1"/>
              <a:t>i</a:t>
            </a:r>
            <a:r>
              <a:rPr lang="en-US" altLang="zh-CN" dirty="0"/>
              <a:t>][j];</a:t>
            </a:r>
          </a:p>
          <a:p>
            <a:r>
              <a:rPr lang="en-US" altLang="zh-CN" dirty="0"/>
              <a:t>	else return </a:t>
            </a:r>
            <a:r>
              <a:rPr lang="en-US" altLang="zh-CN" dirty="0" err="1"/>
              <a:t>dp</a:t>
            </a:r>
            <a:r>
              <a:rPr lang="en-US" altLang="zh-CN" dirty="0"/>
              <a:t>[</a:t>
            </a:r>
            <a:r>
              <a:rPr lang="en-US" altLang="zh-CN" dirty="0" err="1"/>
              <a:t>i</a:t>
            </a:r>
            <a:r>
              <a:rPr lang="en-US" altLang="zh-CN" dirty="0"/>
              <a:t>][j]=max(solve(i+1,j),solve(i+1,j+1))+triangle[</a:t>
            </a:r>
            <a:r>
              <a:rPr lang="en-US" altLang="zh-CN" dirty="0" err="1"/>
              <a:t>i</a:t>
            </a:r>
            <a:r>
              <a:rPr lang="en-US" altLang="zh-CN" dirty="0"/>
              <a:t>][j];</a:t>
            </a:r>
          </a:p>
          <a:p>
            <a:r>
              <a:rPr lang="en-US" altLang="zh-CN" dirty="0"/>
              <a:t>}</a:t>
            </a:r>
          </a:p>
          <a:p>
            <a:r>
              <a:rPr lang="en-US" altLang="zh-CN" dirty="0"/>
              <a:t>int main()</a:t>
            </a:r>
          </a:p>
          <a:p>
            <a:r>
              <a:rPr lang="en-US" altLang="zh-CN" dirty="0"/>
              <a:t>{</a:t>
            </a:r>
          </a:p>
          <a:p>
            <a:r>
              <a:rPr lang="en-US" altLang="zh-CN" dirty="0"/>
              <a:t>    int </a:t>
            </a:r>
            <a:r>
              <a:rPr lang="en-US" altLang="zh-CN" dirty="0" err="1"/>
              <a:t>i,j</a:t>
            </a:r>
            <a:r>
              <a:rPr lang="en-US" altLang="zh-CN" dirty="0"/>
              <a:t>;</a:t>
            </a:r>
          </a:p>
          <a:p>
            <a:r>
              <a:rPr lang="en-US" altLang="zh-CN" dirty="0"/>
              <a:t>    </a:t>
            </a:r>
            <a:r>
              <a:rPr lang="en-US" altLang="zh-CN" dirty="0" err="1"/>
              <a:t>scanf</a:t>
            </a:r>
            <a:r>
              <a:rPr lang="en-US" altLang="zh-CN" dirty="0"/>
              <a:t>("%</a:t>
            </a:r>
            <a:r>
              <a:rPr lang="en-US" altLang="zh-CN" dirty="0" err="1"/>
              <a:t>d",&amp;n</a:t>
            </a:r>
            <a:r>
              <a:rPr lang="en-US" altLang="zh-CN" dirty="0"/>
              <a:t>);</a:t>
            </a:r>
          </a:p>
          <a:p>
            <a:r>
              <a:rPr lang="en-US" altLang="zh-CN" dirty="0"/>
              <a:t>    for(</a:t>
            </a:r>
            <a:r>
              <a:rPr lang="en-US" altLang="zh-CN" dirty="0" err="1"/>
              <a:t>i</a:t>
            </a:r>
            <a:r>
              <a:rPr lang="en-US" altLang="zh-CN" dirty="0"/>
              <a:t>=0;i&lt;</a:t>
            </a:r>
            <a:r>
              <a:rPr lang="en-US" altLang="zh-CN" dirty="0" err="1"/>
              <a:t>n;i</a:t>
            </a:r>
            <a:r>
              <a:rPr lang="en-US" altLang="zh-CN" dirty="0"/>
              <a:t>++)</a:t>
            </a:r>
          </a:p>
          <a:p>
            <a:r>
              <a:rPr lang="en-US" altLang="zh-CN" dirty="0"/>
              <a:t>        for(j=0;j&lt;=</a:t>
            </a:r>
            <a:r>
              <a:rPr lang="en-US" altLang="zh-CN" dirty="0" err="1"/>
              <a:t>i;j</a:t>
            </a:r>
            <a:r>
              <a:rPr lang="en-US" altLang="zh-CN" dirty="0"/>
              <a:t>++)</a:t>
            </a:r>
          </a:p>
          <a:p>
            <a:r>
              <a:rPr lang="en-US" altLang="zh-CN" dirty="0"/>
              <a:t>            </a:t>
            </a:r>
            <a:r>
              <a:rPr lang="en-US" altLang="zh-CN" dirty="0" err="1"/>
              <a:t>scanf</a:t>
            </a:r>
            <a:r>
              <a:rPr lang="en-US" altLang="zh-CN" dirty="0"/>
              <a:t>("%</a:t>
            </a:r>
            <a:r>
              <a:rPr lang="en-US" altLang="zh-CN" dirty="0" err="1"/>
              <a:t>d",&amp;triangle</a:t>
            </a:r>
            <a:r>
              <a:rPr lang="en-US" altLang="zh-CN" dirty="0"/>
              <a:t>[</a:t>
            </a:r>
            <a:r>
              <a:rPr lang="en-US" altLang="zh-CN" dirty="0" err="1"/>
              <a:t>i</a:t>
            </a:r>
            <a:r>
              <a:rPr lang="en-US" altLang="zh-CN" dirty="0"/>
              <a:t>][j]);</a:t>
            </a:r>
          </a:p>
          <a:p>
            <a:r>
              <a:rPr lang="en-US" altLang="zh-CN" dirty="0"/>
              <a:t>    </a:t>
            </a:r>
            <a:r>
              <a:rPr lang="en-US" altLang="zh-CN" dirty="0" err="1"/>
              <a:t>memset</a:t>
            </a:r>
            <a:r>
              <a:rPr lang="en-US" altLang="zh-CN" dirty="0"/>
              <a:t>(dp,-1,sizeof(</a:t>
            </a:r>
            <a:r>
              <a:rPr lang="en-US" altLang="zh-CN" dirty="0" err="1"/>
              <a:t>dp</a:t>
            </a:r>
            <a:r>
              <a:rPr lang="en-US" altLang="zh-CN" dirty="0"/>
              <a:t>)); </a:t>
            </a:r>
          </a:p>
          <a:p>
            <a:r>
              <a:rPr lang="en-US" altLang="zh-CN" dirty="0"/>
              <a:t>    </a:t>
            </a:r>
            <a:r>
              <a:rPr lang="en-US" altLang="zh-CN" dirty="0" err="1"/>
              <a:t>printf</a:t>
            </a:r>
            <a:r>
              <a:rPr lang="en-US" altLang="zh-CN" dirty="0"/>
              <a:t>("%</a:t>
            </a:r>
            <a:r>
              <a:rPr lang="en-US" altLang="zh-CN" dirty="0" err="1"/>
              <a:t>d",solve</a:t>
            </a:r>
            <a:r>
              <a:rPr lang="en-US" altLang="zh-CN" dirty="0"/>
              <a:t>(0,0));</a:t>
            </a:r>
          </a:p>
          <a:p>
            <a:r>
              <a:rPr lang="en-US" altLang="zh-CN" dirty="0"/>
              <a:t>    return 0;</a:t>
            </a:r>
          </a:p>
          <a:p>
            <a:r>
              <a:rPr lang="en-US" altLang="zh-CN" dirty="0"/>
              <a:t>}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899986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927F920A-4F10-4CFB-8BD6-259A470FDF6E}"/>
              </a:ext>
            </a:extLst>
          </p:cNvPr>
          <p:cNvSpPr txBox="1"/>
          <p:nvPr/>
        </p:nvSpPr>
        <p:spPr>
          <a:xfrm>
            <a:off x="1417983" y="757978"/>
            <a:ext cx="37238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/>
              <a:t>硬币问题 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8317DE5A-1CE6-4A94-B27B-131EA35384C8}"/>
              </a:ext>
            </a:extLst>
          </p:cNvPr>
          <p:cNvSpPr txBox="1"/>
          <p:nvPr/>
        </p:nvSpPr>
        <p:spPr>
          <a:xfrm>
            <a:off x="1537252" y="1563757"/>
            <a:ext cx="88524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有</a:t>
            </a:r>
            <a:r>
              <a:rPr lang="en-US" altLang="zh-CN" dirty="0"/>
              <a:t>n</a:t>
            </a:r>
            <a:r>
              <a:rPr lang="zh-CN" altLang="en-US" dirty="0"/>
              <a:t>种硬币，面值分别为</a:t>
            </a:r>
            <a:r>
              <a:rPr lang="en-US" altLang="zh-CN" dirty="0"/>
              <a:t>V1,V2,…</a:t>
            </a:r>
            <a:r>
              <a:rPr lang="en-US" altLang="zh-CN" dirty="0" err="1"/>
              <a:t>Vn</a:t>
            </a:r>
            <a:r>
              <a:rPr lang="en-US" altLang="zh-CN" dirty="0"/>
              <a:t>,</a:t>
            </a:r>
            <a:r>
              <a:rPr lang="zh-CN" altLang="en-US" dirty="0"/>
              <a:t>每种都有无限多。给定非负整数</a:t>
            </a:r>
            <a:r>
              <a:rPr lang="en-US" altLang="zh-CN" dirty="0"/>
              <a:t>S</a:t>
            </a:r>
            <a:r>
              <a:rPr lang="zh-CN" altLang="en-US" dirty="0"/>
              <a:t>，可以选用多少个硬币，使得面值之和恰好为</a:t>
            </a:r>
            <a:r>
              <a:rPr lang="en-US" altLang="zh-CN" dirty="0"/>
              <a:t>S</a:t>
            </a:r>
            <a:r>
              <a:rPr lang="zh-CN" altLang="en-US" dirty="0"/>
              <a:t>？输出硬币数目的最小值。</a:t>
            </a:r>
            <a:endParaRPr lang="en-US" altLang="zh-CN" dirty="0"/>
          </a:p>
          <a:p>
            <a:r>
              <a:rPr lang="en-US" altLang="zh-CN" dirty="0"/>
              <a:t>1&lt;=n&lt;=100  0&lt;=s&lt;=10000</a:t>
            </a:r>
          </a:p>
          <a:p>
            <a:endParaRPr lang="en-US" altLang="zh-CN" dirty="0"/>
          </a:p>
          <a:p>
            <a:r>
              <a:rPr lang="zh-CN" altLang="en-US" dirty="0"/>
              <a:t>输入</a:t>
            </a:r>
            <a:endParaRPr lang="en-US" altLang="zh-CN" dirty="0"/>
          </a:p>
          <a:p>
            <a:r>
              <a:rPr lang="en-US" altLang="zh-CN" dirty="0"/>
              <a:t>2</a:t>
            </a:r>
          </a:p>
          <a:p>
            <a:r>
              <a:rPr lang="en-US" altLang="zh-CN" dirty="0"/>
              <a:t>2 4</a:t>
            </a:r>
          </a:p>
          <a:p>
            <a:r>
              <a:rPr lang="en-US" altLang="zh-CN" dirty="0"/>
              <a:t>10</a:t>
            </a:r>
          </a:p>
          <a:p>
            <a:r>
              <a:rPr lang="zh-CN" altLang="en-US" dirty="0"/>
              <a:t>输出</a:t>
            </a:r>
            <a:endParaRPr lang="en-US" altLang="zh-CN" dirty="0"/>
          </a:p>
          <a:p>
            <a:r>
              <a:rPr lang="en-US" altLang="zh-CN" dirty="0"/>
              <a:t>3</a:t>
            </a:r>
          </a:p>
          <a:p>
            <a:r>
              <a:rPr lang="zh-CN" altLang="en-US" dirty="0"/>
              <a:t>输入</a:t>
            </a:r>
            <a:endParaRPr lang="en-US" altLang="zh-CN" dirty="0"/>
          </a:p>
          <a:p>
            <a:r>
              <a:rPr lang="en-US" altLang="zh-CN" dirty="0"/>
              <a:t>6</a:t>
            </a:r>
          </a:p>
          <a:p>
            <a:r>
              <a:rPr lang="en-US" altLang="zh-CN" dirty="0"/>
              <a:t>1 2 5 10 20 50</a:t>
            </a:r>
          </a:p>
          <a:p>
            <a:r>
              <a:rPr lang="en-US" altLang="zh-CN" dirty="0"/>
              <a:t>98</a:t>
            </a:r>
          </a:p>
          <a:p>
            <a:r>
              <a:rPr lang="zh-CN" altLang="en-US" dirty="0"/>
              <a:t>输出</a:t>
            </a:r>
            <a:endParaRPr lang="en-US" altLang="zh-CN" dirty="0"/>
          </a:p>
          <a:p>
            <a:r>
              <a:rPr lang="en-US" altLang="zh-CN" dirty="0"/>
              <a:t>6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879696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7CBAD961-631A-47E6-A060-6DEB1CCB9CE5}"/>
              </a:ext>
            </a:extLst>
          </p:cNvPr>
          <p:cNvSpPr txBox="1"/>
          <p:nvPr/>
        </p:nvSpPr>
        <p:spPr>
          <a:xfrm>
            <a:off x="1166191" y="755374"/>
            <a:ext cx="927652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err="1"/>
              <a:t>dp</a:t>
            </a:r>
            <a:r>
              <a:rPr lang="en-US" altLang="zh-CN" sz="3200" dirty="0"/>
              <a:t>[</a:t>
            </a:r>
            <a:r>
              <a:rPr lang="en-US" altLang="zh-CN" sz="3200" dirty="0" err="1"/>
              <a:t>i</a:t>
            </a:r>
            <a:r>
              <a:rPr lang="en-US" altLang="zh-CN" sz="3200" dirty="0"/>
              <a:t>]:</a:t>
            </a:r>
            <a:r>
              <a:rPr lang="zh-CN" altLang="en-US" sz="3200" dirty="0"/>
              <a:t>使面值和为</a:t>
            </a:r>
            <a:r>
              <a:rPr lang="en-US" altLang="zh-CN" sz="3200" dirty="0"/>
              <a:t>S</a:t>
            </a:r>
            <a:r>
              <a:rPr lang="zh-CN" altLang="en-US" sz="3200" dirty="0"/>
              <a:t>的硬币数目最大值</a:t>
            </a:r>
            <a:endParaRPr lang="en-US" altLang="zh-CN" sz="3200" dirty="0"/>
          </a:p>
          <a:p>
            <a:r>
              <a:rPr lang="en-US" altLang="zh-CN" sz="3200" dirty="0" err="1"/>
              <a:t>dp</a:t>
            </a:r>
            <a:r>
              <a:rPr lang="en-US" altLang="zh-CN" sz="3200" dirty="0"/>
              <a:t>(S)=max{</a:t>
            </a:r>
            <a:r>
              <a:rPr lang="en-US" altLang="zh-CN" sz="3200" dirty="0" err="1"/>
              <a:t>dp</a:t>
            </a:r>
            <a:r>
              <a:rPr lang="en-US" altLang="zh-CN" sz="3200" dirty="0"/>
              <a:t>(S-V[</a:t>
            </a:r>
            <a:r>
              <a:rPr lang="en-US" altLang="zh-CN" sz="3200" dirty="0" err="1"/>
              <a:t>i</a:t>
            </a:r>
            <a:r>
              <a:rPr lang="en-US" altLang="zh-CN" sz="3200" dirty="0"/>
              <a:t>])}</a:t>
            </a:r>
          </a:p>
          <a:p>
            <a:endParaRPr lang="en-US" altLang="zh-CN" sz="3200" dirty="0"/>
          </a:p>
          <a:p>
            <a:r>
              <a:rPr lang="zh-CN" altLang="en-US" sz="3200" dirty="0"/>
              <a:t>①注意区分“还没算过”和已经算过但无解这两种情况。</a:t>
            </a:r>
            <a:endParaRPr lang="en-US" altLang="zh-CN" sz="3200" dirty="0"/>
          </a:p>
        </p:txBody>
      </p:sp>
    </p:spTree>
    <p:extLst>
      <p:ext uri="{BB962C8B-B14F-4D97-AF65-F5344CB8AC3E}">
        <p14:creationId xmlns:p14="http://schemas.microsoft.com/office/powerpoint/2010/main" val="36301487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36EF4F6C-BD44-4F1C-880D-2E90723AA7BC}"/>
              </a:ext>
            </a:extLst>
          </p:cNvPr>
          <p:cNvSpPr txBox="1"/>
          <p:nvPr/>
        </p:nvSpPr>
        <p:spPr>
          <a:xfrm>
            <a:off x="874643" y="410817"/>
            <a:ext cx="10349948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#include&lt;</a:t>
            </a:r>
            <a:r>
              <a:rPr lang="en-US" altLang="zh-CN" dirty="0" err="1"/>
              <a:t>cstdio</a:t>
            </a:r>
            <a:r>
              <a:rPr lang="en-US" altLang="zh-CN" dirty="0"/>
              <a:t>&gt;</a:t>
            </a:r>
          </a:p>
          <a:p>
            <a:r>
              <a:rPr lang="en-US" altLang="zh-CN" dirty="0"/>
              <a:t>#include&lt;</a:t>
            </a:r>
            <a:r>
              <a:rPr lang="en-US" altLang="zh-CN" dirty="0" err="1"/>
              <a:t>cstring</a:t>
            </a:r>
            <a:r>
              <a:rPr lang="en-US" altLang="zh-CN" dirty="0"/>
              <a:t>&gt;</a:t>
            </a:r>
          </a:p>
          <a:p>
            <a:r>
              <a:rPr lang="en-US" altLang="zh-CN" dirty="0"/>
              <a:t>#include&lt;algorithm&gt;</a:t>
            </a:r>
          </a:p>
          <a:p>
            <a:r>
              <a:rPr lang="en-US" altLang="zh-CN" dirty="0"/>
              <a:t>using namespace std;</a:t>
            </a:r>
          </a:p>
          <a:p>
            <a:r>
              <a:rPr lang="en-US" altLang="zh-CN" dirty="0"/>
              <a:t>const int inf=(1&lt;&lt;30);</a:t>
            </a:r>
          </a:p>
          <a:p>
            <a:r>
              <a:rPr lang="en-US" altLang="zh-CN" dirty="0"/>
              <a:t>int </a:t>
            </a:r>
            <a:r>
              <a:rPr lang="en-US" altLang="zh-CN" dirty="0" err="1"/>
              <a:t>n,q,dp</a:t>
            </a:r>
            <a:r>
              <a:rPr lang="en-US" altLang="zh-CN" dirty="0"/>
              <a:t>[10005],vis[10005],w[10005];</a:t>
            </a:r>
          </a:p>
          <a:p>
            <a:r>
              <a:rPr lang="en-US" altLang="zh-CN" dirty="0"/>
              <a:t>int solve(int </a:t>
            </a:r>
            <a:r>
              <a:rPr lang="en-US" altLang="zh-CN" dirty="0" err="1"/>
              <a:t>i</a:t>
            </a:r>
            <a:r>
              <a:rPr lang="en-US" altLang="zh-CN" dirty="0"/>
              <a:t>){</a:t>
            </a:r>
          </a:p>
          <a:p>
            <a:r>
              <a:rPr lang="en-US" altLang="zh-CN" dirty="0"/>
              <a:t>	if(vis[</a:t>
            </a:r>
            <a:r>
              <a:rPr lang="en-US" altLang="zh-CN" dirty="0" err="1"/>
              <a:t>i</a:t>
            </a:r>
            <a:r>
              <a:rPr lang="en-US" altLang="zh-CN" dirty="0"/>
              <a:t>]) return </a:t>
            </a:r>
            <a:r>
              <a:rPr lang="en-US" altLang="zh-CN" dirty="0" err="1"/>
              <a:t>dp</a:t>
            </a:r>
            <a:r>
              <a:rPr lang="en-US" altLang="zh-CN" dirty="0"/>
              <a:t>[</a:t>
            </a:r>
            <a:r>
              <a:rPr lang="en-US" altLang="zh-CN" dirty="0" err="1"/>
              <a:t>i</a:t>
            </a:r>
            <a:r>
              <a:rPr lang="en-US" altLang="zh-CN" dirty="0"/>
              <a:t>];</a:t>
            </a:r>
          </a:p>
          <a:p>
            <a:r>
              <a:rPr lang="en-US" altLang="zh-CN" dirty="0"/>
              <a:t>	vis[</a:t>
            </a:r>
            <a:r>
              <a:rPr lang="en-US" altLang="zh-CN" dirty="0" err="1"/>
              <a:t>i</a:t>
            </a:r>
            <a:r>
              <a:rPr lang="en-US" altLang="zh-CN" dirty="0"/>
              <a:t>]=1;</a:t>
            </a:r>
          </a:p>
          <a:p>
            <a:r>
              <a:rPr lang="en-US" altLang="zh-CN" dirty="0"/>
              <a:t>	</a:t>
            </a:r>
            <a:r>
              <a:rPr lang="en-US" altLang="zh-CN" dirty="0" err="1"/>
              <a:t>dp</a:t>
            </a:r>
            <a:r>
              <a:rPr lang="en-US" altLang="zh-CN" dirty="0"/>
              <a:t>[</a:t>
            </a:r>
            <a:r>
              <a:rPr lang="en-US" altLang="zh-CN" dirty="0" err="1"/>
              <a:t>i</a:t>
            </a:r>
            <a:r>
              <a:rPr lang="en-US" altLang="zh-CN" dirty="0"/>
              <a:t>]=inf;</a:t>
            </a:r>
          </a:p>
          <a:p>
            <a:r>
              <a:rPr lang="en-US" altLang="zh-CN" dirty="0"/>
              <a:t>	for(int j=0;j&lt;</a:t>
            </a:r>
            <a:r>
              <a:rPr lang="en-US" altLang="zh-CN" dirty="0" err="1"/>
              <a:t>n;j</a:t>
            </a:r>
            <a:r>
              <a:rPr lang="en-US" altLang="zh-CN" dirty="0"/>
              <a:t>++)</a:t>
            </a:r>
          </a:p>
          <a:p>
            <a:r>
              <a:rPr lang="en-US" altLang="zh-CN" dirty="0"/>
              <a:t>		if(</a:t>
            </a:r>
            <a:r>
              <a:rPr lang="en-US" altLang="zh-CN" dirty="0" err="1"/>
              <a:t>i</a:t>
            </a:r>
            <a:r>
              <a:rPr lang="en-US" altLang="zh-CN" dirty="0"/>
              <a:t>&gt;=w[j]) </a:t>
            </a:r>
            <a:r>
              <a:rPr lang="en-US" altLang="zh-CN" dirty="0" err="1"/>
              <a:t>dp</a:t>
            </a:r>
            <a:r>
              <a:rPr lang="en-US" altLang="zh-CN" dirty="0"/>
              <a:t>[</a:t>
            </a:r>
            <a:r>
              <a:rPr lang="en-US" altLang="zh-CN" dirty="0" err="1"/>
              <a:t>i</a:t>
            </a:r>
            <a:r>
              <a:rPr lang="en-US" altLang="zh-CN" dirty="0"/>
              <a:t>]=min(solve(</a:t>
            </a:r>
            <a:r>
              <a:rPr lang="en-US" altLang="zh-CN" dirty="0" err="1"/>
              <a:t>i</a:t>
            </a:r>
            <a:r>
              <a:rPr lang="en-US" altLang="zh-CN" dirty="0"/>
              <a:t>),solve(</a:t>
            </a:r>
            <a:r>
              <a:rPr lang="en-US" altLang="zh-CN" dirty="0" err="1"/>
              <a:t>i</a:t>
            </a:r>
            <a:r>
              <a:rPr lang="en-US" altLang="zh-CN" dirty="0"/>
              <a:t>-w[j])+1);</a:t>
            </a:r>
          </a:p>
          <a:p>
            <a:r>
              <a:rPr lang="en-US" altLang="zh-CN" dirty="0"/>
              <a:t>	return </a:t>
            </a:r>
            <a:r>
              <a:rPr lang="en-US" altLang="zh-CN" dirty="0" err="1"/>
              <a:t>dp</a:t>
            </a:r>
            <a:r>
              <a:rPr lang="en-US" altLang="zh-CN" dirty="0"/>
              <a:t>[</a:t>
            </a:r>
            <a:r>
              <a:rPr lang="en-US" altLang="zh-CN" dirty="0" err="1"/>
              <a:t>i</a:t>
            </a:r>
            <a:r>
              <a:rPr lang="en-US" altLang="zh-CN" dirty="0"/>
              <a:t>];</a:t>
            </a:r>
          </a:p>
          <a:p>
            <a:r>
              <a:rPr lang="en-US" altLang="zh-CN" dirty="0"/>
              <a:t>}</a:t>
            </a:r>
          </a:p>
          <a:p>
            <a:r>
              <a:rPr lang="en-US" altLang="zh-CN" dirty="0"/>
              <a:t>int main(void){</a:t>
            </a:r>
          </a:p>
          <a:p>
            <a:r>
              <a:rPr lang="en-US" altLang="zh-CN" dirty="0"/>
              <a:t>	</a:t>
            </a:r>
            <a:r>
              <a:rPr lang="en-US" altLang="zh-CN" dirty="0" err="1"/>
              <a:t>scanf</a:t>
            </a:r>
            <a:r>
              <a:rPr lang="en-US" altLang="zh-CN" dirty="0"/>
              <a:t>("%</a:t>
            </a:r>
            <a:r>
              <a:rPr lang="en-US" altLang="zh-CN" dirty="0" err="1"/>
              <a:t>d",&amp;n</a:t>
            </a:r>
            <a:r>
              <a:rPr lang="en-US" altLang="zh-CN" dirty="0"/>
              <a:t>);</a:t>
            </a:r>
          </a:p>
          <a:p>
            <a:r>
              <a:rPr lang="en-US" altLang="zh-CN" dirty="0"/>
              <a:t>	for(int </a:t>
            </a:r>
            <a:r>
              <a:rPr lang="en-US" altLang="zh-CN" dirty="0" err="1"/>
              <a:t>i</a:t>
            </a:r>
            <a:r>
              <a:rPr lang="en-US" altLang="zh-CN" dirty="0"/>
              <a:t>=0;i&lt;</a:t>
            </a:r>
            <a:r>
              <a:rPr lang="en-US" altLang="zh-CN" dirty="0" err="1"/>
              <a:t>n;i</a:t>
            </a:r>
            <a:r>
              <a:rPr lang="en-US" altLang="zh-CN" dirty="0"/>
              <a:t>++) </a:t>
            </a:r>
            <a:r>
              <a:rPr lang="en-US" altLang="zh-CN" dirty="0" err="1"/>
              <a:t>scanf</a:t>
            </a:r>
            <a:r>
              <a:rPr lang="en-US" altLang="zh-CN" dirty="0"/>
              <a:t>("%</a:t>
            </a:r>
            <a:r>
              <a:rPr lang="en-US" altLang="zh-CN" dirty="0" err="1"/>
              <a:t>d",&amp;w</a:t>
            </a:r>
            <a:r>
              <a:rPr lang="en-US" altLang="zh-CN" dirty="0"/>
              <a:t>[</a:t>
            </a:r>
            <a:r>
              <a:rPr lang="en-US" altLang="zh-CN" dirty="0" err="1"/>
              <a:t>i</a:t>
            </a:r>
            <a:r>
              <a:rPr lang="en-US" altLang="zh-CN" dirty="0"/>
              <a:t>]);</a:t>
            </a:r>
          </a:p>
          <a:p>
            <a:r>
              <a:rPr lang="en-US" altLang="zh-CN" dirty="0"/>
              <a:t>	</a:t>
            </a:r>
            <a:r>
              <a:rPr lang="en-US" altLang="zh-CN" dirty="0" err="1"/>
              <a:t>scanf</a:t>
            </a:r>
            <a:r>
              <a:rPr lang="en-US" altLang="zh-CN" dirty="0"/>
              <a:t>("%</a:t>
            </a:r>
            <a:r>
              <a:rPr lang="en-US" altLang="zh-CN" dirty="0" err="1"/>
              <a:t>d",&amp;q</a:t>
            </a:r>
            <a:r>
              <a:rPr lang="en-US" altLang="zh-CN" dirty="0"/>
              <a:t>);</a:t>
            </a:r>
          </a:p>
          <a:p>
            <a:r>
              <a:rPr lang="en-US" altLang="zh-CN" dirty="0"/>
              <a:t>	</a:t>
            </a:r>
            <a:r>
              <a:rPr lang="en-US" altLang="zh-CN" dirty="0" err="1"/>
              <a:t>memset</a:t>
            </a:r>
            <a:r>
              <a:rPr lang="en-US" altLang="zh-CN" dirty="0"/>
              <a:t>(vis,0,sizeof(vis)),</a:t>
            </a:r>
            <a:r>
              <a:rPr lang="en-US" altLang="zh-CN" dirty="0" err="1"/>
              <a:t>memset</a:t>
            </a:r>
            <a:r>
              <a:rPr lang="en-US" altLang="zh-CN" dirty="0"/>
              <a:t>(dp,-1,sizeof(</a:t>
            </a:r>
            <a:r>
              <a:rPr lang="en-US" altLang="zh-CN" dirty="0" err="1"/>
              <a:t>dp</a:t>
            </a:r>
            <a:r>
              <a:rPr lang="en-US" altLang="zh-CN" dirty="0"/>
              <a:t>));</a:t>
            </a:r>
          </a:p>
          <a:p>
            <a:r>
              <a:rPr lang="en-US" altLang="zh-CN" dirty="0"/>
              <a:t>	</a:t>
            </a:r>
            <a:r>
              <a:rPr lang="en-US" altLang="zh-CN" dirty="0" err="1"/>
              <a:t>dp</a:t>
            </a:r>
            <a:r>
              <a:rPr lang="en-US" altLang="zh-CN" dirty="0"/>
              <a:t>[0]=0,vis[0]=1;</a:t>
            </a:r>
          </a:p>
          <a:p>
            <a:r>
              <a:rPr lang="en-US" altLang="zh-CN" dirty="0"/>
              <a:t>	</a:t>
            </a:r>
            <a:r>
              <a:rPr lang="en-US" altLang="zh-CN" dirty="0" err="1"/>
              <a:t>printf</a:t>
            </a:r>
            <a:r>
              <a:rPr lang="en-US" altLang="zh-CN" dirty="0"/>
              <a:t>("%</a:t>
            </a:r>
            <a:r>
              <a:rPr lang="en-US" altLang="zh-CN" dirty="0" err="1"/>
              <a:t>d",solve</a:t>
            </a:r>
            <a:r>
              <a:rPr lang="en-US" altLang="zh-CN" dirty="0"/>
              <a:t>(q)); </a:t>
            </a:r>
          </a:p>
          <a:p>
            <a:r>
              <a:rPr lang="en-US" altLang="zh-CN" dirty="0"/>
              <a:t>	return 0;</a:t>
            </a:r>
          </a:p>
          <a:p>
            <a:r>
              <a:rPr lang="en-US" altLang="zh-CN" dirty="0"/>
              <a:t>}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539781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1665</TotalTime>
  <Words>865</Words>
  <Application>Microsoft Office PowerPoint</Application>
  <PresentationFormat>宽屏</PresentationFormat>
  <Paragraphs>191</Paragraphs>
  <Slides>19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4" baseType="lpstr">
      <vt:lpstr>等线</vt:lpstr>
      <vt:lpstr>等线 Light</vt:lpstr>
      <vt:lpstr>Arial</vt:lpstr>
      <vt:lpstr>Arial Unicode MS</vt:lpstr>
      <vt:lpstr>Office 主题​​</vt:lpstr>
      <vt:lpstr>动态规划与记忆化搜索 11.16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动态规划与记忆化搜索</dc:title>
  <dc:creator>nadcy</dc:creator>
  <cp:lastModifiedBy>nadcy</cp:lastModifiedBy>
  <cp:revision>18</cp:revision>
  <dcterms:created xsi:type="dcterms:W3CDTF">2018-11-15T03:31:54Z</dcterms:created>
  <dcterms:modified xsi:type="dcterms:W3CDTF">2018-11-16T07:53:24Z</dcterms:modified>
</cp:coreProperties>
</file>